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64" d="100"/>
          <a:sy n="164" d="100"/>
        </p:scale>
        <p:origin x="21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7246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F3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1142851"/>
          </a:xfrm>
          <a:prstGeom prst="rect">
            <a:avLst/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57200" y="634901"/>
            <a:ext cx="8394192" cy="293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10"/>
              </a:lnSpc>
              <a:buNone/>
            </a:pPr>
            <a:r>
              <a:rPr lang="en-US" sz="165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Glénat Acquisition Assessment</a:t>
            </a:r>
            <a:endParaRPr lang="en-US" sz="1650" dirty="0"/>
          </a:p>
        </p:txBody>
      </p:sp>
      <p:sp>
        <p:nvSpPr>
          <p:cNvPr id="4" name="Text 2"/>
          <p:cNvSpPr/>
          <p:nvPr/>
        </p:nvSpPr>
        <p:spPr>
          <a:xfrm>
            <a:off x="0" y="1142851"/>
            <a:ext cx="9144000" cy="3619649"/>
          </a:xfrm>
          <a:prstGeom prst="rect">
            <a:avLst/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0" y="1142851"/>
            <a:ext cx="9144000" cy="3619649"/>
          </a:xfrm>
          <a:prstGeom prst="rect">
            <a:avLst/>
          </a:prstGeom>
          <a:noFill/>
          <a:ln w="9525">
            <a:solidFill>
              <a:srgbClr val="1E3A5F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9525" y="1152376"/>
            <a:ext cx="9124950" cy="164902"/>
          </a:xfrm>
          <a:prstGeom prst="rect">
            <a:avLst/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66725" y="1177677"/>
            <a:ext cx="8374761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Cover</a:t>
            </a:r>
            <a:endParaRPr lang="en-US" sz="825" dirty="0"/>
          </a:p>
        </p:txBody>
      </p:sp>
      <p:sp>
        <p:nvSpPr>
          <p:cNvPr id="8" name="Text 6"/>
          <p:cNvSpPr/>
          <p:nvPr/>
        </p:nvSpPr>
        <p:spPr>
          <a:xfrm>
            <a:off x="466725" y="3651498"/>
            <a:ext cx="8374761" cy="586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1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INVESTMENT COMMITTEE SCREENING MEMO | FEBRUARY 2026
</a:t>
            </a:r>
            <a:r>
              <a:rPr lang="en-US" sz="6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| PREPARED FOR INVESTMENT COMMITTEE</a:t>
            </a:r>
            <a:endParaRPr lang="en-US" sz="825" dirty="0"/>
          </a:p>
        </p:txBody>
      </p:sp>
      <p:pic>
        <p:nvPicPr>
          <p:cNvPr id="9" name="Image 0" descr="/tmp/svg_1770932766110_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42851"/>
            <a:ext cx="9144000" cy="36195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0" y="4762500"/>
            <a:ext cx="9144000" cy="381000"/>
          </a:xfrm>
          <a:prstGeom prst="rect">
            <a:avLst/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8"/>
          <p:cNvSpPr/>
          <p:nvPr/>
        </p:nvSpPr>
        <p:spPr>
          <a:xfrm>
            <a:off x="76200" y="4905375"/>
            <a:ext cx="1010867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Nexus analysis</a:t>
            </a:r>
            <a:endParaRPr lang="en-US" sz="675" dirty="0"/>
          </a:p>
        </p:txBody>
      </p:sp>
      <p:sp>
        <p:nvSpPr>
          <p:cNvPr id="12" name="Text 9"/>
          <p:cNvSpPr/>
          <p:nvPr/>
        </p:nvSpPr>
        <p:spPr>
          <a:xfrm>
            <a:off x="8707189" y="4905375"/>
            <a:ext cx="367823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Nexus | 0</a:t>
            </a:r>
            <a:endParaRPr lang="en-US" sz="67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" y="152400"/>
            <a:ext cx="917143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5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Comparable transactions support 6.5-7.5x EBITDA for Glénat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76200" y="431750"/>
            <a:ext cx="9171432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400"/>
              </a:spcBef>
              <a:buNone/>
            </a:pPr>
            <a:r>
              <a:rPr lang="en-US" sz="82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Implied enterprise value range of €195-225M based on €30.5M EBITDA (2023)</a:t>
            </a:r>
            <a:endParaRPr lang="en-US" sz="825" dirty="0"/>
          </a:p>
        </p:txBody>
      </p:sp>
      <p:sp>
        <p:nvSpPr>
          <p:cNvPr id="4" name="Text 2"/>
          <p:cNvSpPr/>
          <p:nvPr/>
        </p:nvSpPr>
        <p:spPr>
          <a:xfrm>
            <a:off x="76200" y="761851"/>
            <a:ext cx="5491460" cy="3301901"/>
          </a:xfrm>
          <a:prstGeom prst="rect">
            <a:avLst/>
          </a:prstGeom>
          <a:noFill/>
          <a:ln w="9525">
            <a:solidFill>
              <a:srgbClr val="DAE3F3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85725" y="771376"/>
            <a:ext cx="5472410" cy="533102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212675" y="980777"/>
            <a:ext cx="130673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Comparable Transactions</a:t>
            </a:r>
            <a:endParaRPr lang="en-US" sz="825" dirty="0"/>
          </a:p>
        </p:txBody>
      </p:sp>
      <p:sp>
        <p:nvSpPr>
          <p:cNvPr id="7" name="Shape 5"/>
          <p:cNvSpPr/>
          <p:nvPr/>
        </p:nvSpPr>
        <p:spPr>
          <a:xfrm>
            <a:off x="187226" y="1647379"/>
            <a:ext cx="5269409" cy="0"/>
          </a:xfrm>
          <a:prstGeom prst="line">
            <a:avLst/>
          </a:prstGeom>
          <a:noFill/>
          <a:ln w="1905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37976" y="1456879"/>
            <a:ext cx="1747272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Transaction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2023518" y="1456879"/>
            <a:ext cx="374350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2458161" y="1456879"/>
            <a:ext cx="624069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3153536" y="1456879"/>
            <a:ext cx="499286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EV/EBITDA</a:t>
            </a:r>
            <a:endParaRPr lang="en-US" sz="750" dirty="0"/>
          </a:p>
        </p:txBody>
      </p:sp>
      <p:sp>
        <p:nvSpPr>
          <p:cNvPr id="12" name="Text 10"/>
          <p:cNvSpPr/>
          <p:nvPr/>
        </p:nvSpPr>
        <p:spPr>
          <a:xfrm>
            <a:off x="3719844" y="1456879"/>
            <a:ext cx="436742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EV/Rev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4304705" y="1456879"/>
            <a:ext cx="1123203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Notes</a:t>
            </a:r>
            <a:endParaRPr lang="en-US" sz="750" dirty="0"/>
          </a:p>
        </p:txBody>
      </p:sp>
      <p:sp>
        <p:nvSpPr>
          <p:cNvPr id="14" name="Shape 12"/>
          <p:cNvSpPr/>
          <p:nvPr/>
        </p:nvSpPr>
        <p:spPr>
          <a:xfrm>
            <a:off x="187226" y="1942654"/>
            <a:ext cx="5269409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37976" y="1733104"/>
            <a:ext cx="1747272" cy="1285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13"/>
              </a:lnSpc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KKR / Simon &amp; Schuster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2023518" y="1745010"/>
            <a:ext cx="374350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2458161" y="1745010"/>
            <a:ext cx="624069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$1.62B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3153536" y="1745010"/>
            <a:ext cx="499286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~8.0x</a:t>
            </a:r>
            <a:endParaRPr lang="en-US" sz="750" dirty="0"/>
          </a:p>
        </p:txBody>
      </p:sp>
      <p:sp>
        <p:nvSpPr>
          <p:cNvPr id="19" name="Text 17"/>
          <p:cNvSpPr/>
          <p:nvPr/>
        </p:nvSpPr>
        <p:spPr>
          <a:xfrm>
            <a:off x="3719844" y="1745010"/>
            <a:ext cx="436742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~1.25x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4304705" y="1745010"/>
            <a:ext cx="1123203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 publisher</a:t>
            </a:r>
            <a:endParaRPr lang="en-US" sz="750" dirty="0"/>
          </a:p>
        </p:txBody>
      </p:sp>
      <p:sp>
        <p:nvSpPr>
          <p:cNvPr id="21" name="Shape 19"/>
          <p:cNvSpPr/>
          <p:nvPr/>
        </p:nvSpPr>
        <p:spPr>
          <a:xfrm>
            <a:off x="187226" y="2233166"/>
            <a:ext cx="5269409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37976" y="2023616"/>
            <a:ext cx="1747272" cy="1285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13"/>
              </a:lnSpc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Bertelsmann / PRH (100%)</a:t>
            </a:r>
            <a:endParaRPr lang="en-US" sz="750" dirty="0"/>
          </a:p>
        </p:txBody>
      </p:sp>
      <p:sp>
        <p:nvSpPr>
          <p:cNvPr id="23" name="Text 21"/>
          <p:cNvSpPr/>
          <p:nvPr/>
        </p:nvSpPr>
        <p:spPr>
          <a:xfrm>
            <a:off x="2023518" y="2035522"/>
            <a:ext cx="374350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</a:t>
            </a:r>
            <a:endParaRPr lang="en-US" sz="750" dirty="0"/>
          </a:p>
        </p:txBody>
      </p:sp>
      <p:sp>
        <p:nvSpPr>
          <p:cNvPr id="24" name="Text 22"/>
          <p:cNvSpPr/>
          <p:nvPr/>
        </p:nvSpPr>
        <p:spPr>
          <a:xfrm>
            <a:off x="2458161" y="2035522"/>
            <a:ext cx="624069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$3.67B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3153536" y="2035522"/>
            <a:ext cx="499286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~6.9x</a:t>
            </a:r>
            <a:endParaRPr lang="en-US" sz="750" dirty="0"/>
          </a:p>
        </p:txBody>
      </p:sp>
      <p:sp>
        <p:nvSpPr>
          <p:cNvPr id="26" name="Text 24"/>
          <p:cNvSpPr/>
          <p:nvPr/>
        </p:nvSpPr>
        <p:spPr>
          <a:xfrm>
            <a:off x="3719844" y="2035522"/>
            <a:ext cx="436742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~1.1x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4304705" y="2035522"/>
            <a:ext cx="1123203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World's largest</a:t>
            </a:r>
            <a:endParaRPr lang="en-US" sz="750" dirty="0"/>
          </a:p>
        </p:txBody>
      </p:sp>
      <p:sp>
        <p:nvSpPr>
          <p:cNvPr id="28" name="Shape 26"/>
          <p:cNvSpPr/>
          <p:nvPr/>
        </p:nvSpPr>
        <p:spPr>
          <a:xfrm>
            <a:off x="187226" y="2523679"/>
            <a:ext cx="5269409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237976" y="2314129"/>
            <a:ext cx="1747272" cy="1285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13"/>
              </a:lnSpc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Vivendi / Lagardère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2023518" y="2326035"/>
            <a:ext cx="374350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</a:t>
            </a:r>
            <a:endParaRPr lang="en-US" sz="750" dirty="0"/>
          </a:p>
        </p:txBody>
      </p:sp>
      <p:sp>
        <p:nvSpPr>
          <p:cNvPr id="31" name="Text 29"/>
          <p:cNvSpPr/>
          <p:nvPr/>
        </p:nvSpPr>
        <p:spPr>
          <a:xfrm>
            <a:off x="2458161" y="2326035"/>
            <a:ext cx="624069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€2B (57%)</a:t>
            </a:r>
            <a:endParaRPr lang="en-US" sz="750" dirty="0"/>
          </a:p>
        </p:txBody>
      </p:sp>
      <p:sp>
        <p:nvSpPr>
          <p:cNvPr id="32" name="Text 30"/>
          <p:cNvSpPr/>
          <p:nvPr/>
        </p:nvSpPr>
        <p:spPr>
          <a:xfrm>
            <a:off x="3153536" y="2326035"/>
            <a:ext cx="499286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~5-6x</a:t>
            </a:r>
            <a:endParaRPr lang="en-US" sz="750" dirty="0"/>
          </a:p>
        </p:txBody>
      </p:sp>
      <p:sp>
        <p:nvSpPr>
          <p:cNvPr id="33" name="Text 31"/>
          <p:cNvSpPr/>
          <p:nvPr/>
        </p:nvSpPr>
        <p:spPr>
          <a:xfrm>
            <a:off x="3719844" y="2326035"/>
            <a:ext cx="436742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750" dirty="0"/>
          </a:p>
        </p:txBody>
      </p:sp>
      <p:sp>
        <p:nvSpPr>
          <p:cNvPr id="34" name="Text 32"/>
          <p:cNvSpPr/>
          <p:nvPr/>
        </p:nvSpPr>
        <p:spPr>
          <a:xfrm>
            <a:off x="4304705" y="2326035"/>
            <a:ext cx="1123203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French media</a:t>
            </a:r>
            <a:endParaRPr lang="en-US" sz="750" dirty="0"/>
          </a:p>
        </p:txBody>
      </p:sp>
      <p:sp>
        <p:nvSpPr>
          <p:cNvPr id="35" name="Shape 33"/>
          <p:cNvSpPr/>
          <p:nvPr/>
        </p:nvSpPr>
        <p:spPr>
          <a:xfrm>
            <a:off x="187226" y="2814191"/>
            <a:ext cx="5269409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237976" y="2604641"/>
            <a:ext cx="1747272" cy="1285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13"/>
              </a:lnSpc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Sony / Crunchyroll</a:t>
            </a:r>
            <a:endParaRPr lang="en-US" sz="750" dirty="0"/>
          </a:p>
        </p:txBody>
      </p:sp>
      <p:sp>
        <p:nvSpPr>
          <p:cNvPr id="37" name="Text 35"/>
          <p:cNvSpPr/>
          <p:nvPr/>
        </p:nvSpPr>
        <p:spPr>
          <a:xfrm>
            <a:off x="2023518" y="2616547"/>
            <a:ext cx="374350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</a:t>
            </a:r>
            <a:endParaRPr lang="en-US" sz="750" dirty="0"/>
          </a:p>
        </p:txBody>
      </p:sp>
      <p:sp>
        <p:nvSpPr>
          <p:cNvPr id="38" name="Text 36"/>
          <p:cNvSpPr/>
          <p:nvPr/>
        </p:nvSpPr>
        <p:spPr>
          <a:xfrm>
            <a:off x="2458161" y="2616547"/>
            <a:ext cx="624069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$1.175B</a:t>
            </a:r>
            <a:endParaRPr lang="en-US" sz="750" dirty="0"/>
          </a:p>
        </p:txBody>
      </p:sp>
      <p:sp>
        <p:nvSpPr>
          <p:cNvPr id="39" name="Text 37"/>
          <p:cNvSpPr/>
          <p:nvPr/>
        </p:nvSpPr>
        <p:spPr>
          <a:xfrm>
            <a:off x="3153536" y="2616547"/>
            <a:ext cx="499286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750" dirty="0"/>
          </a:p>
        </p:txBody>
      </p:sp>
      <p:sp>
        <p:nvSpPr>
          <p:cNvPr id="40" name="Text 38"/>
          <p:cNvSpPr/>
          <p:nvPr/>
        </p:nvSpPr>
        <p:spPr>
          <a:xfrm>
            <a:off x="3719844" y="2616547"/>
            <a:ext cx="436742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15-23x</a:t>
            </a:r>
            <a:endParaRPr lang="en-US" sz="750" dirty="0"/>
          </a:p>
        </p:txBody>
      </p:sp>
      <p:sp>
        <p:nvSpPr>
          <p:cNvPr id="41" name="Text 39"/>
          <p:cNvSpPr/>
          <p:nvPr/>
        </p:nvSpPr>
        <p:spPr>
          <a:xfrm>
            <a:off x="4304705" y="2616547"/>
            <a:ext cx="1123203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platform</a:t>
            </a:r>
            <a:endParaRPr lang="en-US" sz="750" dirty="0"/>
          </a:p>
        </p:txBody>
      </p:sp>
      <p:sp>
        <p:nvSpPr>
          <p:cNvPr id="42" name="Shape 40"/>
          <p:cNvSpPr/>
          <p:nvPr/>
        </p:nvSpPr>
        <p:spPr>
          <a:xfrm>
            <a:off x="187226" y="3104704"/>
            <a:ext cx="5269409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237976" y="2895154"/>
            <a:ext cx="1747272" cy="1285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13"/>
              </a:lnSpc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Blackstone / Infocom</a:t>
            </a:r>
            <a:endParaRPr lang="en-US" sz="750" dirty="0"/>
          </a:p>
        </p:txBody>
      </p:sp>
      <p:sp>
        <p:nvSpPr>
          <p:cNvPr id="44" name="Text 42"/>
          <p:cNvSpPr/>
          <p:nvPr/>
        </p:nvSpPr>
        <p:spPr>
          <a:xfrm>
            <a:off x="2023518" y="2907060"/>
            <a:ext cx="374350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</a:t>
            </a:r>
            <a:endParaRPr lang="en-US" sz="750" dirty="0"/>
          </a:p>
        </p:txBody>
      </p:sp>
      <p:sp>
        <p:nvSpPr>
          <p:cNvPr id="45" name="Text 43"/>
          <p:cNvSpPr/>
          <p:nvPr/>
        </p:nvSpPr>
        <p:spPr>
          <a:xfrm>
            <a:off x="2458161" y="2907060"/>
            <a:ext cx="624069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$1.7B</a:t>
            </a:r>
            <a:endParaRPr lang="en-US" sz="750" dirty="0"/>
          </a:p>
        </p:txBody>
      </p:sp>
      <p:sp>
        <p:nvSpPr>
          <p:cNvPr id="46" name="Text 44"/>
          <p:cNvSpPr/>
          <p:nvPr/>
        </p:nvSpPr>
        <p:spPr>
          <a:xfrm>
            <a:off x="3153536" y="2907060"/>
            <a:ext cx="499286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750" dirty="0"/>
          </a:p>
        </p:txBody>
      </p:sp>
      <p:sp>
        <p:nvSpPr>
          <p:cNvPr id="47" name="Text 45"/>
          <p:cNvSpPr/>
          <p:nvPr/>
        </p:nvSpPr>
        <p:spPr>
          <a:xfrm>
            <a:off x="3719844" y="2907060"/>
            <a:ext cx="436742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750" dirty="0"/>
          </a:p>
        </p:txBody>
      </p:sp>
      <p:sp>
        <p:nvSpPr>
          <p:cNvPr id="48" name="Text 46"/>
          <p:cNvSpPr/>
          <p:nvPr/>
        </p:nvSpPr>
        <p:spPr>
          <a:xfrm>
            <a:off x="4304705" y="2907060"/>
            <a:ext cx="1123203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Japan digital comics</a:t>
            </a:r>
            <a:endParaRPr lang="en-US" sz="750" dirty="0"/>
          </a:p>
        </p:txBody>
      </p:sp>
      <p:sp>
        <p:nvSpPr>
          <p:cNvPr id="49" name="Text 47"/>
          <p:cNvSpPr/>
          <p:nvPr/>
        </p:nvSpPr>
        <p:spPr>
          <a:xfrm>
            <a:off x="187226" y="3109466"/>
            <a:ext cx="5269409" cy="280988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0" name="Text 48"/>
          <p:cNvSpPr/>
          <p:nvPr/>
        </p:nvSpPr>
        <p:spPr>
          <a:xfrm>
            <a:off x="237976" y="3185666"/>
            <a:ext cx="1747272" cy="1285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13"/>
              </a:lnSpc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 mid-market baseline</a:t>
            </a:r>
            <a:endParaRPr lang="en-US" sz="750" dirty="0"/>
          </a:p>
        </p:txBody>
      </p:sp>
      <p:sp>
        <p:nvSpPr>
          <p:cNvPr id="51" name="Text 49"/>
          <p:cNvSpPr/>
          <p:nvPr/>
        </p:nvSpPr>
        <p:spPr>
          <a:xfrm>
            <a:off x="2023518" y="3197572"/>
            <a:ext cx="374350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H1 2025</a:t>
            </a:r>
            <a:endParaRPr lang="en-US" sz="750" dirty="0"/>
          </a:p>
        </p:txBody>
      </p:sp>
      <p:sp>
        <p:nvSpPr>
          <p:cNvPr id="52" name="Text 50"/>
          <p:cNvSpPr/>
          <p:nvPr/>
        </p:nvSpPr>
        <p:spPr>
          <a:xfrm>
            <a:off x="2458161" y="3197572"/>
            <a:ext cx="624069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</a:t>
            </a:r>
            <a:endParaRPr lang="en-US" sz="750" dirty="0"/>
          </a:p>
        </p:txBody>
      </p:sp>
      <p:sp>
        <p:nvSpPr>
          <p:cNvPr id="53" name="Text 51"/>
          <p:cNvSpPr/>
          <p:nvPr/>
        </p:nvSpPr>
        <p:spPr>
          <a:xfrm>
            <a:off x="3153536" y="3197572"/>
            <a:ext cx="499286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5.3x</a:t>
            </a:r>
            <a:endParaRPr lang="en-US" sz="750" dirty="0"/>
          </a:p>
        </p:txBody>
      </p:sp>
      <p:sp>
        <p:nvSpPr>
          <p:cNvPr id="54" name="Text 52"/>
          <p:cNvSpPr/>
          <p:nvPr/>
        </p:nvSpPr>
        <p:spPr>
          <a:xfrm>
            <a:off x="3719844" y="3197572"/>
            <a:ext cx="436742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</a:t>
            </a:r>
            <a:endParaRPr lang="en-US" sz="750" dirty="0"/>
          </a:p>
        </p:txBody>
      </p:sp>
      <p:sp>
        <p:nvSpPr>
          <p:cNvPr id="55" name="Text 53"/>
          <p:cNvSpPr/>
          <p:nvPr/>
        </p:nvSpPr>
        <p:spPr>
          <a:xfrm>
            <a:off x="4304705" y="3197572"/>
            <a:ext cx="1123203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Dealsuite, 828 firms</a:t>
            </a:r>
            <a:endParaRPr lang="en-US" sz="750" dirty="0"/>
          </a:p>
        </p:txBody>
      </p:sp>
      <p:sp>
        <p:nvSpPr>
          <p:cNvPr id="56" name="Text 54"/>
          <p:cNvSpPr/>
          <p:nvPr/>
        </p:nvSpPr>
        <p:spPr>
          <a:xfrm>
            <a:off x="5694611" y="761851"/>
            <a:ext cx="3373189" cy="3301901"/>
          </a:xfrm>
          <a:prstGeom prst="rect">
            <a:avLst/>
          </a:prstGeom>
          <a:noFill/>
          <a:ln w="9525">
            <a:solidFill>
              <a:srgbClr val="DAE3F3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7" name="Text 55"/>
          <p:cNvSpPr/>
          <p:nvPr/>
        </p:nvSpPr>
        <p:spPr>
          <a:xfrm>
            <a:off x="5704136" y="771376"/>
            <a:ext cx="3354139" cy="533102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8" name="Text 56"/>
          <p:cNvSpPr/>
          <p:nvPr/>
        </p:nvSpPr>
        <p:spPr>
          <a:xfrm>
            <a:off x="5831086" y="980777"/>
            <a:ext cx="1377931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Glénat Valuation Scenarios</a:t>
            </a:r>
            <a:endParaRPr lang="en-US" sz="825" dirty="0"/>
          </a:p>
        </p:txBody>
      </p:sp>
      <p:sp>
        <p:nvSpPr>
          <p:cNvPr id="59" name="Text 57"/>
          <p:cNvSpPr/>
          <p:nvPr/>
        </p:nvSpPr>
        <p:spPr>
          <a:xfrm>
            <a:off x="5856387" y="1380679"/>
            <a:ext cx="316239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Based on EBITDA of €30.5M (2023)</a:t>
            </a:r>
            <a:endParaRPr lang="en-US" sz="675" dirty="0"/>
          </a:p>
        </p:txBody>
      </p:sp>
      <p:sp>
        <p:nvSpPr>
          <p:cNvPr id="60" name="Shape 58"/>
          <p:cNvSpPr/>
          <p:nvPr/>
        </p:nvSpPr>
        <p:spPr>
          <a:xfrm>
            <a:off x="5805636" y="1875979"/>
            <a:ext cx="3151138" cy="0"/>
          </a:xfrm>
          <a:prstGeom prst="line">
            <a:avLst/>
          </a:prstGeom>
          <a:noFill/>
          <a:ln w="1905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9"/>
          <p:cNvSpPr/>
          <p:nvPr/>
        </p:nvSpPr>
        <p:spPr>
          <a:xfrm>
            <a:off x="5856387" y="1685479"/>
            <a:ext cx="855419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</a:t>
            </a:r>
            <a:endParaRPr lang="en-US" sz="750" dirty="0"/>
          </a:p>
        </p:txBody>
      </p:sp>
      <p:sp>
        <p:nvSpPr>
          <p:cNvPr id="62" name="Text 60"/>
          <p:cNvSpPr/>
          <p:nvPr/>
        </p:nvSpPr>
        <p:spPr>
          <a:xfrm>
            <a:off x="6754457" y="1685479"/>
            <a:ext cx="855571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 (€M)</a:t>
            </a:r>
            <a:endParaRPr lang="en-US" sz="750" dirty="0"/>
          </a:p>
        </p:txBody>
      </p:sp>
      <p:sp>
        <p:nvSpPr>
          <p:cNvPr id="63" name="Text 61"/>
          <p:cNvSpPr/>
          <p:nvPr/>
        </p:nvSpPr>
        <p:spPr>
          <a:xfrm>
            <a:off x="7787729" y="1685479"/>
            <a:ext cx="1140660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Context</a:t>
            </a:r>
            <a:endParaRPr lang="en-US" sz="750" dirty="0"/>
          </a:p>
        </p:txBody>
      </p:sp>
      <p:sp>
        <p:nvSpPr>
          <p:cNvPr id="64" name="Shape 62"/>
          <p:cNvSpPr/>
          <p:nvPr/>
        </p:nvSpPr>
        <p:spPr>
          <a:xfrm>
            <a:off x="5805636" y="2147441"/>
            <a:ext cx="3151138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65" name="Text 63"/>
          <p:cNvSpPr/>
          <p:nvPr/>
        </p:nvSpPr>
        <p:spPr>
          <a:xfrm>
            <a:off x="5856387" y="1961704"/>
            <a:ext cx="855419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5.3x (floor)</a:t>
            </a:r>
            <a:endParaRPr lang="en-US" sz="750" dirty="0"/>
          </a:p>
        </p:txBody>
      </p:sp>
      <p:sp>
        <p:nvSpPr>
          <p:cNvPr id="66" name="Text 64"/>
          <p:cNvSpPr/>
          <p:nvPr/>
        </p:nvSpPr>
        <p:spPr>
          <a:xfrm>
            <a:off x="6754457" y="1961704"/>
            <a:ext cx="855571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€162M</a:t>
            </a:r>
            <a:endParaRPr lang="en-US" sz="750" dirty="0"/>
          </a:p>
        </p:txBody>
      </p:sp>
      <p:sp>
        <p:nvSpPr>
          <p:cNvPr id="67" name="Text 65"/>
          <p:cNvSpPr/>
          <p:nvPr/>
        </p:nvSpPr>
        <p:spPr>
          <a:xfrm>
            <a:off x="7787729" y="1961704"/>
            <a:ext cx="1140660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 baseline</a:t>
            </a:r>
            <a:endParaRPr lang="en-US" sz="750" dirty="0"/>
          </a:p>
        </p:txBody>
      </p:sp>
      <p:sp>
        <p:nvSpPr>
          <p:cNvPr id="68" name="Shape 66"/>
          <p:cNvSpPr/>
          <p:nvPr/>
        </p:nvSpPr>
        <p:spPr>
          <a:xfrm>
            <a:off x="5805636" y="2414141"/>
            <a:ext cx="3151138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69" name="Text 67"/>
          <p:cNvSpPr/>
          <p:nvPr/>
        </p:nvSpPr>
        <p:spPr>
          <a:xfrm>
            <a:off x="5856387" y="2228404"/>
            <a:ext cx="855419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6.5x</a:t>
            </a:r>
            <a:endParaRPr lang="en-US" sz="750" dirty="0"/>
          </a:p>
        </p:txBody>
      </p:sp>
      <p:sp>
        <p:nvSpPr>
          <p:cNvPr id="70" name="Text 68"/>
          <p:cNvSpPr/>
          <p:nvPr/>
        </p:nvSpPr>
        <p:spPr>
          <a:xfrm>
            <a:off x="6754457" y="2228404"/>
            <a:ext cx="855571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€198M</a:t>
            </a:r>
            <a:endParaRPr lang="en-US" sz="750" dirty="0"/>
          </a:p>
        </p:txBody>
      </p:sp>
      <p:sp>
        <p:nvSpPr>
          <p:cNvPr id="71" name="Text 69"/>
          <p:cNvSpPr/>
          <p:nvPr/>
        </p:nvSpPr>
        <p:spPr>
          <a:xfrm>
            <a:off x="7787729" y="2228404"/>
            <a:ext cx="1140660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 end of range</a:t>
            </a:r>
            <a:endParaRPr lang="en-US" sz="750" dirty="0"/>
          </a:p>
        </p:txBody>
      </p:sp>
      <p:sp>
        <p:nvSpPr>
          <p:cNvPr id="72" name="Text 70"/>
          <p:cNvSpPr/>
          <p:nvPr/>
        </p:nvSpPr>
        <p:spPr>
          <a:xfrm>
            <a:off x="5805636" y="2418904"/>
            <a:ext cx="3151138" cy="266700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3" name="Shape 71"/>
          <p:cNvSpPr/>
          <p:nvPr/>
        </p:nvSpPr>
        <p:spPr>
          <a:xfrm>
            <a:off x="5805636" y="2680841"/>
            <a:ext cx="3151138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74" name="Text 72"/>
          <p:cNvSpPr/>
          <p:nvPr/>
        </p:nvSpPr>
        <p:spPr>
          <a:xfrm>
            <a:off x="5856387" y="2495104"/>
            <a:ext cx="855419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7.0x (mid)</a:t>
            </a:r>
            <a:endParaRPr lang="en-US" sz="750" dirty="0"/>
          </a:p>
        </p:txBody>
      </p:sp>
      <p:sp>
        <p:nvSpPr>
          <p:cNvPr id="75" name="Text 73"/>
          <p:cNvSpPr/>
          <p:nvPr/>
        </p:nvSpPr>
        <p:spPr>
          <a:xfrm>
            <a:off x="6754457" y="2495104"/>
            <a:ext cx="855571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€214M</a:t>
            </a:r>
            <a:endParaRPr lang="en-US" sz="750" dirty="0"/>
          </a:p>
        </p:txBody>
      </p:sp>
      <p:sp>
        <p:nvSpPr>
          <p:cNvPr id="76" name="Text 74"/>
          <p:cNvSpPr/>
          <p:nvPr/>
        </p:nvSpPr>
        <p:spPr>
          <a:xfrm>
            <a:off x="7787729" y="2495104"/>
            <a:ext cx="1140660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target</a:t>
            </a:r>
            <a:endParaRPr lang="en-US" sz="750" dirty="0"/>
          </a:p>
        </p:txBody>
      </p:sp>
      <p:sp>
        <p:nvSpPr>
          <p:cNvPr id="77" name="Shape 75"/>
          <p:cNvSpPr/>
          <p:nvPr/>
        </p:nvSpPr>
        <p:spPr>
          <a:xfrm>
            <a:off x="5805636" y="2947541"/>
            <a:ext cx="3151138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78" name="Text 76"/>
          <p:cNvSpPr/>
          <p:nvPr/>
        </p:nvSpPr>
        <p:spPr>
          <a:xfrm>
            <a:off x="5856387" y="2761804"/>
            <a:ext cx="855419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7.5x</a:t>
            </a:r>
            <a:endParaRPr lang="en-US" sz="750" dirty="0"/>
          </a:p>
        </p:txBody>
      </p:sp>
      <p:sp>
        <p:nvSpPr>
          <p:cNvPr id="79" name="Text 77"/>
          <p:cNvSpPr/>
          <p:nvPr/>
        </p:nvSpPr>
        <p:spPr>
          <a:xfrm>
            <a:off x="6754457" y="2761804"/>
            <a:ext cx="855571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€229M</a:t>
            </a:r>
            <a:endParaRPr lang="en-US" sz="750" dirty="0"/>
          </a:p>
        </p:txBody>
      </p:sp>
      <p:sp>
        <p:nvSpPr>
          <p:cNvPr id="80" name="Text 78"/>
          <p:cNvSpPr/>
          <p:nvPr/>
        </p:nvSpPr>
        <p:spPr>
          <a:xfrm>
            <a:off x="7787729" y="2761804"/>
            <a:ext cx="1140660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end of range</a:t>
            </a:r>
            <a:endParaRPr lang="en-US" sz="750" dirty="0"/>
          </a:p>
        </p:txBody>
      </p:sp>
      <p:sp>
        <p:nvSpPr>
          <p:cNvPr id="81" name="Text 79"/>
          <p:cNvSpPr/>
          <p:nvPr/>
        </p:nvSpPr>
        <p:spPr>
          <a:xfrm>
            <a:off x="5856387" y="3028504"/>
            <a:ext cx="855419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8.0x (ceiling)</a:t>
            </a:r>
            <a:endParaRPr lang="en-US" sz="750" dirty="0"/>
          </a:p>
        </p:txBody>
      </p:sp>
      <p:sp>
        <p:nvSpPr>
          <p:cNvPr id="82" name="Text 80"/>
          <p:cNvSpPr/>
          <p:nvPr/>
        </p:nvSpPr>
        <p:spPr>
          <a:xfrm>
            <a:off x="6754457" y="3028504"/>
            <a:ext cx="855571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€244M</a:t>
            </a:r>
            <a:endParaRPr lang="en-US" sz="750" dirty="0"/>
          </a:p>
        </p:txBody>
      </p:sp>
      <p:sp>
        <p:nvSpPr>
          <p:cNvPr id="83" name="Text 81"/>
          <p:cNvSpPr/>
          <p:nvPr/>
        </p:nvSpPr>
        <p:spPr>
          <a:xfrm>
            <a:off x="7787729" y="3028504"/>
            <a:ext cx="1140660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Premium, KKR-level</a:t>
            </a:r>
            <a:endParaRPr lang="en-US" sz="750" dirty="0"/>
          </a:p>
        </p:txBody>
      </p:sp>
      <p:sp>
        <p:nvSpPr>
          <p:cNvPr id="84" name="Text 82"/>
          <p:cNvSpPr/>
          <p:nvPr/>
        </p:nvSpPr>
        <p:spPr>
          <a:xfrm>
            <a:off x="76200" y="4165253"/>
            <a:ext cx="8991600" cy="382488"/>
          </a:xfrm>
          <a:prstGeom prst="roundRect">
            <a:avLst>
              <a:gd name="adj" fmla="val 9961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5" name="Text 83"/>
          <p:cNvSpPr/>
          <p:nvPr/>
        </p:nvSpPr>
        <p:spPr>
          <a:xfrm>
            <a:off x="253901" y="4292203"/>
            <a:ext cx="8808922" cy="1285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13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 publishing deal volume up 72% in H1 2024 vs H2 2023</a:t>
            </a: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indicating favorable seller market conditions</a:t>
            </a:r>
            <a:endParaRPr lang="en-US" sz="750" dirty="0"/>
          </a:p>
        </p:txBody>
      </p:sp>
      <p:sp>
        <p:nvSpPr>
          <p:cNvPr id="86" name="Text 84"/>
          <p:cNvSpPr/>
          <p:nvPr/>
        </p:nvSpPr>
        <p:spPr>
          <a:xfrm>
            <a:off x="76200" y="4905375"/>
            <a:ext cx="3241789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Sources: Dealsuite H1 2025, FTI Consulting (2024), company filings, financial press</a:t>
            </a:r>
            <a:endParaRPr lang="en-US" sz="675" dirty="0"/>
          </a:p>
        </p:txBody>
      </p:sp>
      <p:sp>
        <p:nvSpPr>
          <p:cNvPr id="87" name="Text 85"/>
          <p:cNvSpPr/>
          <p:nvPr/>
        </p:nvSpPr>
        <p:spPr>
          <a:xfrm>
            <a:off x="8707189" y="4905375"/>
            <a:ext cx="367823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Nexus | 9</a:t>
            </a:r>
            <a:endParaRPr lang="en-US" sz="67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" y="152400"/>
            <a:ext cx="917143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Proceed with diligence at 6.5-7.5x EBITDA with four structural protections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76200" y="377726"/>
            <a:ext cx="9171432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200"/>
              </a:spcBef>
              <a:buNone/>
            </a:pPr>
            <a:r>
              <a:rPr lang="en-US" sz="82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Against franchise concentration and market cyclicality</a:t>
            </a:r>
            <a:endParaRPr lang="en-US" sz="825" dirty="0"/>
          </a:p>
        </p:txBody>
      </p:sp>
      <p:sp>
        <p:nvSpPr>
          <p:cNvPr id="4" name="Text 2"/>
          <p:cNvSpPr/>
          <p:nvPr/>
        </p:nvSpPr>
        <p:spPr>
          <a:xfrm>
            <a:off x="76200" y="761851"/>
            <a:ext cx="8991600" cy="2659559"/>
          </a:xfrm>
          <a:prstGeom prst="rect">
            <a:avLst/>
          </a:prstGeom>
          <a:noFill/>
          <a:ln w="9525">
            <a:solidFill>
              <a:srgbClr val="DAE3F3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85725" y="771376"/>
            <a:ext cx="8972550" cy="457200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263426" y="942826"/>
            <a:ext cx="260572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</a:t>
            </a:r>
            <a:endParaRPr lang="en-US" sz="825" dirty="0"/>
          </a:p>
        </p:txBody>
      </p:sp>
      <p:sp>
        <p:nvSpPr>
          <p:cNvPr id="7" name="Text 5"/>
          <p:cNvSpPr/>
          <p:nvPr/>
        </p:nvSpPr>
        <p:spPr>
          <a:xfrm>
            <a:off x="2919561" y="942826"/>
            <a:ext cx="608023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Mitigant</a:t>
            </a:r>
            <a:endParaRPr lang="en-US" sz="825" dirty="0"/>
          </a:p>
        </p:txBody>
      </p:sp>
      <p:sp>
        <p:nvSpPr>
          <p:cNvPr id="8" name="Text 6"/>
          <p:cNvSpPr/>
          <p:nvPr/>
        </p:nvSpPr>
        <p:spPr>
          <a:xfrm>
            <a:off x="263426" y="1304776"/>
            <a:ext cx="2656284" cy="460177"/>
          </a:xfrm>
          <a:prstGeom prst="rect">
            <a:avLst/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390376" y="1406277"/>
            <a:ext cx="2450431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13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Piece franchise concentration (10-15% of French manga category volume)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3021211" y="1304776"/>
            <a:ext cx="5859363" cy="460177"/>
          </a:xfrm>
          <a:prstGeom prst="rect">
            <a:avLst/>
          </a:prstGeom>
          <a:solidFill>
            <a:srgbClr val="F5F3E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3148161" y="1470571"/>
            <a:ext cx="3677165" cy="1285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13"/>
              </a:lnSpc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Earn-out tied to franchise diversification;</a:t>
            </a: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catalog development pipeline investment</a:t>
            </a:r>
            <a:endParaRPr lang="en-US" sz="750" dirty="0"/>
          </a:p>
        </p:txBody>
      </p:sp>
      <p:sp>
        <p:nvSpPr>
          <p:cNvPr id="12" name="Text 10"/>
          <p:cNvSpPr/>
          <p:nvPr/>
        </p:nvSpPr>
        <p:spPr>
          <a:xfrm>
            <a:off x="263426" y="1828354"/>
            <a:ext cx="2656284" cy="460177"/>
          </a:xfrm>
          <a:prstGeom prst="rect">
            <a:avLst/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390376" y="1929854"/>
            <a:ext cx="2450431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13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Post-pandemic market contraction (-25-30% from 2021 peak, -7.7% in 2025)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3021211" y="1828354"/>
            <a:ext cx="5859363" cy="460177"/>
          </a:xfrm>
          <a:prstGeom prst="rect">
            <a:avLst/>
          </a:prstGeom>
          <a:solidFill>
            <a:srgbClr val="F5F3E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3148161" y="1994148"/>
            <a:ext cx="4142143" cy="1285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13"/>
              </a:lnSpc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still 25-30% above pre-2019 levels;</a:t>
            </a: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structural manga share of BD at 50-57% is durable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263426" y="2351931"/>
            <a:ext cx="2656284" cy="460177"/>
          </a:xfrm>
          <a:prstGeom prst="rect">
            <a:avLst/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390376" y="2453432"/>
            <a:ext cx="2450431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13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disruption (only 2% digital penetration today in France)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3021211" y="2351931"/>
            <a:ext cx="5859363" cy="460177"/>
          </a:xfrm>
          <a:prstGeom prst="rect">
            <a:avLst/>
          </a:prstGeom>
          <a:solidFill>
            <a:srgbClr val="F5F3E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3148161" y="2517725"/>
            <a:ext cx="4614863" cy="1285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13"/>
              </a:lnSpc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Upside opportunity:</a:t>
            </a: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digital offers 13-18% margin improvement; fixed-price book law protects print channel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263426" y="2875508"/>
            <a:ext cx="2656284" cy="460177"/>
          </a:xfrm>
          <a:prstGeom prst="rect">
            <a:avLst/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390376" y="2977009"/>
            <a:ext cx="2450431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13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Competitor scale (Hachette/Pika, Vivendi-Editis/Kurokawa have deep-pocket parents)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3021211" y="2875508"/>
            <a:ext cx="5859363" cy="460177"/>
          </a:xfrm>
          <a:prstGeom prst="rect">
            <a:avLst/>
          </a:prstGeom>
          <a:solidFill>
            <a:srgbClr val="F5F3E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3148161" y="3041303"/>
            <a:ext cx="4035879" cy="1285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13"/>
              </a:lnSpc>
              <a:buNone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21% EBITDA margin exceeds typical 10-15%;</a:t>
            </a: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lean cost structure (6.4% personnel/revenue)</a:t>
            </a:r>
            <a:endParaRPr lang="en-US" sz="750" dirty="0"/>
          </a:p>
        </p:txBody>
      </p:sp>
      <p:sp>
        <p:nvSpPr>
          <p:cNvPr id="24" name="Text 22"/>
          <p:cNvSpPr/>
          <p:nvPr/>
        </p:nvSpPr>
        <p:spPr>
          <a:xfrm>
            <a:off x="76200" y="3497610"/>
            <a:ext cx="8991600" cy="1020514"/>
          </a:xfrm>
          <a:prstGeom prst="roundRect">
            <a:avLst>
              <a:gd name="adj" fmla="val 3733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253901" y="3624560"/>
            <a:ext cx="880892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CONDITIONAL PROCEED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53901" y="3808661"/>
            <a:ext cx="8636198" cy="1905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253901" y="3903911"/>
            <a:ext cx="8636198" cy="487263"/>
          </a:xfrm>
          <a:prstGeom prst="rect">
            <a:avLst/>
          </a:prstGeom>
          <a:noFill/>
          <a:ln/>
        </p:spPr>
        <p:txBody>
          <a:bodyPr wrap="square" lIns="88900" tIns="0" rIns="0" bIns="0" rtlCol="0" anchor="t"/>
          <a:lstStyle/>
          <a:p>
            <a:pPr marL="101600" indent="-101600" algn="l">
              <a:lnSpc>
                <a:spcPts val="1013"/>
              </a:lnSpc>
              <a:spcAft>
                <a:spcPts val="400"/>
              </a:spcAft>
              <a:buClr>
                <a:srgbClr val="FFFFFF"/>
              </a:buClr>
              <a:buSzPct val="100000"/>
              <a:buChar char="■"/>
            </a:pPr>
            <a:r>
              <a:rPr lang="en-US" sz="7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Target: 6.5-7.5x EBITDA (195-225M EV)</a:t>
            </a: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| Structure: 70-75% cash, 25-30% earn-out over 24 months</a:t>
            </a:r>
            <a:endParaRPr lang="en-US" sz="750" dirty="0"/>
          </a:p>
          <a:p>
            <a:pPr marL="101600" indent="-101600" algn="l">
              <a:lnSpc>
                <a:spcPts val="1013"/>
              </a:lnSpc>
              <a:spcAft>
                <a:spcPts val="400"/>
              </a:spcAft>
              <a:buClr>
                <a:srgbClr val="FFFFFF"/>
              </a:buClr>
              <a:buSzPct val="100000"/>
              <a:buChar char="■"/>
            </a:pPr>
            <a:r>
              <a:rPr lang="en-US" sz="7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Conditions:</a:t>
            </a: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(1) Management retention with 3-year lock-up, (2) Minimum rights tenure verification, (3) Change-of-control consent audit, (4) Franchise diversification targets</a:t>
            </a:r>
            <a:endParaRPr lang="en-US" sz="750" dirty="0"/>
          </a:p>
          <a:p>
            <a:pPr marL="101600" indent="-101600" algn="l">
              <a:lnSpc>
                <a:spcPts val="1013"/>
              </a:lnSpc>
              <a:spcAft>
                <a:spcPts val="400"/>
              </a:spcAft>
              <a:buClr>
                <a:srgbClr val="FFFFFF"/>
              </a:buClr>
              <a:buSzPct val="100000"/>
              <a:buChar char="■"/>
            </a:pPr>
            <a:r>
              <a:rPr lang="en-US" sz="7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steps:</a:t>
            </a: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Engage advisor for indicative valuation, request data room access, conduct commercial DD on rights portfolio</a:t>
            </a:r>
            <a:endParaRPr lang="en-US" sz="750" dirty="0"/>
          </a:p>
        </p:txBody>
      </p:sp>
      <p:sp>
        <p:nvSpPr>
          <p:cNvPr id="28" name="Text 26"/>
          <p:cNvSpPr/>
          <p:nvPr/>
        </p:nvSpPr>
        <p:spPr>
          <a:xfrm>
            <a:off x="76200" y="4905375"/>
            <a:ext cx="237164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Sources: Pappers.fr, GfK France, Dealsuite, industry analysis</a:t>
            </a:r>
            <a:endParaRPr lang="en-US" sz="675" dirty="0"/>
          </a:p>
        </p:txBody>
      </p:sp>
      <p:sp>
        <p:nvSpPr>
          <p:cNvPr id="29" name="Text 27"/>
          <p:cNvSpPr/>
          <p:nvPr/>
        </p:nvSpPr>
        <p:spPr>
          <a:xfrm>
            <a:off x="8659416" y="4905375"/>
            <a:ext cx="416552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Nexus | 10</a:t>
            </a:r>
            <a:endParaRPr lang="en-US" sz="6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" y="152400"/>
            <a:ext cx="9171432" cy="205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20"/>
              </a:lnSpc>
              <a:buNone/>
            </a:pPr>
            <a:r>
              <a:rPr lang="en-US" sz="135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Proceed to formal due diligence on Glénat at 6.5-7.5x EBITDA (€195-225M EV)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76200" y="383381"/>
            <a:ext cx="9171432" cy="1256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90"/>
              </a:lnSpc>
              <a:spcBef>
                <a:spcPts val="200"/>
              </a:spcBef>
              <a:buNone/>
            </a:pPr>
            <a:r>
              <a:rPr lang="en-US" sz="82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 20%+ IRR through three-lever value creation plan delivering €8-12M EBITDA uplift</a:t>
            </a:r>
            <a:endParaRPr lang="en-US" sz="825" dirty="0"/>
          </a:p>
        </p:txBody>
      </p:sp>
      <p:sp>
        <p:nvSpPr>
          <p:cNvPr id="4" name="Text 2"/>
          <p:cNvSpPr/>
          <p:nvPr/>
        </p:nvSpPr>
        <p:spPr>
          <a:xfrm>
            <a:off x="76200" y="559743"/>
            <a:ext cx="8991600" cy="4013746"/>
          </a:xfrm>
          <a:prstGeom prst="rect">
            <a:avLst/>
          </a:prstGeom>
          <a:noFill/>
          <a:ln w="9525">
            <a:solidFill>
              <a:srgbClr val="1E3A5F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238125" y="696218"/>
            <a:ext cx="8841105" cy="142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1"/>
              </a:lnSpc>
              <a:spcAft>
                <a:spcPts val="300"/>
              </a:spcAft>
              <a:buNone/>
            </a:pPr>
            <a:r>
              <a:rPr lang="en-US" sz="863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France is the largest manga market outside Japan at ~€285M, with structural growth 25-30% above pre-pandemic levels despite 7.7% normalization in 2025</a:t>
            </a:r>
            <a:endParaRPr lang="en-US" sz="863" dirty="0"/>
          </a:p>
        </p:txBody>
      </p:sp>
      <p:sp>
        <p:nvSpPr>
          <p:cNvPr id="6" name="Text 4"/>
          <p:cNvSpPr/>
          <p:nvPr/>
        </p:nvSpPr>
        <p:spPr>
          <a:xfrm>
            <a:off x="238125" y="876598"/>
            <a:ext cx="8667750" cy="297656"/>
          </a:xfrm>
          <a:prstGeom prst="rect">
            <a:avLst/>
          </a:prstGeom>
          <a:noFill/>
          <a:ln/>
        </p:spPr>
        <p:txBody>
          <a:bodyPr wrap="square" lIns="88900" tIns="0" rIns="0" bIns="0" rtlCol="0" anchor="t"/>
          <a:lstStyle/>
          <a:p>
            <a:pPr marL="177800" indent="-177800" algn="l">
              <a:lnSpc>
                <a:spcPts val="1073"/>
              </a:lnSpc>
              <a:spcAft>
                <a:spcPts val="200"/>
              </a:spcAft>
              <a:buClr>
                <a:srgbClr val="1E3A5F"/>
              </a:buClr>
              <a:buSzPct val="100000"/>
              <a:buChar char="•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value chain: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$10-19B across publishing ($5-8B, 10-20% EBITDA), licensing ($12-15B, 40-60% margin), merchandising ($2-3B), anime/streaming ($3-5B)</a:t>
            </a:r>
            <a:endParaRPr lang="en-US" sz="825" dirty="0"/>
          </a:p>
          <a:p>
            <a:pPr marL="177800" indent="-177800" algn="l">
              <a:lnSpc>
                <a:spcPts val="1073"/>
              </a:lnSpc>
              <a:spcAft>
                <a:spcPts val="200"/>
              </a:spcAft>
              <a:buClr>
                <a:srgbClr val="1E3A5F"/>
              </a:buClr>
              <a:buSzPct val="100000"/>
              <a:buChar char="•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French market: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peaked at €353M in 2021, normalizing to ~€285M; manga represents 50-57% of all French comics volume</a:t>
            </a:r>
            <a:endParaRPr lang="en-US" sz="825" dirty="0"/>
          </a:p>
        </p:txBody>
      </p:sp>
      <p:sp>
        <p:nvSpPr>
          <p:cNvPr id="7" name="Text 5"/>
          <p:cNvSpPr/>
          <p:nvPr/>
        </p:nvSpPr>
        <p:spPr>
          <a:xfrm>
            <a:off x="238125" y="1263104"/>
            <a:ext cx="8841105" cy="142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1"/>
              </a:lnSpc>
              <a:spcAft>
                <a:spcPts val="300"/>
              </a:spcAft>
              <a:buNone/>
            </a:pPr>
            <a:r>
              <a:rPr lang="en-US" sz="863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Glénat leads French manga at ~30% share with €146M revenue and 21% EBITDA margin, but faces competitive pressure from Pika and Kana</a:t>
            </a:r>
            <a:endParaRPr lang="en-US" sz="863" dirty="0"/>
          </a:p>
        </p:txBody>
      </p:sp>
      <p:sp>
        <p:nvSpPr>
          <p:cNvPr id="8" name="Text 6"/>
          <p:cNvSpPr/>
          <p:nvPr/>
        </p:nvSpPr>
        <p:spPr>
          <a:xfrm>
            <a:off x="238125" y="1443484"/>
            <a:ext cx="8667750" cy="297656"/>
          </a:xfrm>
          <a:prstGeom prst="rect">
            <a:avLst/>
          </a:prstGeom>
          <a:noFill/>
          <a:ln/>
        </p:spPr>
        <p:txBody>
          <a:bodyPr wrap="square" lIns="88900" tIns="0" rIns="0" bIns="0" rtlCol="0" anchor="t"/>
          <a:lstStyle/>
          <a:p>
            <a:pPr marL="177800" indent="-177800" algn="l">
              <a:lnSpc>
                <a:spcPts val="1073"/>
              </a:lnSpc>
              <a:spcAft>
                <a:spcPts val="200"/>
              </a:spcAft>
              <a:buClr>
                <a:srgbClr val="1E3A5F"/>
              </a:buClr>
              <a:buSzPct val="100000"/>
              <a:buChar char="•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Financials: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€30.5M EBITDA (21% margin), €19.7M net profit, 78.9% gross margin, €86.9M equity (2023)</a:t>
            </a:r>
            <a:endParaRPr lang="en-US" sz="825" dirty="0"/>
          </a:p>
          <a:p>
            <a:pPr marL="177800" indent="-177800" algn="l">
              <a:lnSpc>
                <a:spcPts val="1073"/>
              </a:lnSpc>
              <a:spcAft>
                <a:spcPts val="200"/>
              </a:spcAft>
              <a:buClr>
                <a:srgbClr val="1E3A5F"/>
              </a:buClr>
              <a:buSzPct val="100000"/>
              <a:buChar char="•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set: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Glénat #1 (~30%), Kana #2, Pika #3 (rising fast with aggressive title acquisition), Kurokawa #4</a:t>
            </a:r>
            <a:endParaRPr lang="en-US" sz="825" dirty="0"/>
          </a:p>
        </p:txBody>
      </p:sp>
      <p:sp>
        <p:nvSpPr>
          <p:cNvPr id="9" name="Text 7"/>
          <p:cNvSpPr/>
          <p:nvPr/>
        </p:nvSpPr>
        <p:spPr>
          <a:xfrm>
            <a:off x="238125" y="1829991"/>
            <a:ext cx="8841105" cy="142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1"/>
              </a:lnSpc>
              <a:spcAft>
                <a:spcPts val="300"/>
              </a:spcAft>
              <a:buNone/>
            </a:pPr>
            <a:r>
              <a:rPr lang="en-US" sz="863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Category normalization and IP concentration create underwriting risk: market down 7.7% YoY, One Piece represents 10-15% of French manga volume</a:t>
            </a:r>
            <a:endParaRPr lang="en-US" sz="863" dirty="0"/>
          </a:p>
        </p:txBody>
      </p:sp>
      <p:sp>
        <p:nvSpPr>
          <p:cNvPr id="10" name="Text 8"/>
          <p:cNvSpPr/>
          <p:nvPr/>
        </p:nvSpPr>
        <p:spPr>
          <a:xfrm>
            <a:off x="238125" y="2010370"/>
            <a:ext cx="8667750" cy="297656"/>
          </a:xfrm>
          <a:prstGeom prst="rect">
            <a:avLst/>
          </a:prstGeom>
          <a:noFill/>
          <a:ln/>
        </p:spPr>
        <p:txBody>
          <a:bodyPr wrap="square" lIns="88900" tIns="0" rIns="0" bIns="0" rtlCol="0" anchor="t"/>
          <a:lstStyle/>
          <a:p>
            <a:pPr marL="177800" indent="-177800" algn="l">
              <a:lnSpc>
                <a:spcPts val="1073"/>
              </a:lnSpc>
              <a:spcAft>
                <a:spcPts val="200"/>
              </a:spcAft>
              <a:buClr>
                <a:srgbClr val="1E3A5F"/>
              </a:buClr>
              <a:buSzPct val="100000"/>
              <a:buChar char="•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Volume backdrop: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investors must underwrite a flatter trajectory versus 2020-21 demand surge</a:t>
            </a:r>
            <a:endParaRPr lang="en-US" sz="825" dirty="0"/>
          </a:p>
          <a:p>
            <a:pPr marL="177800" indent="-177800" algn="l">
              <a:lnSpc>
                <a:spcPts val="1073"/>
              </a:lnSpc>
              <a:spcAft>
                <a:spcPts val="200"/>
              </a:spcAft>
              <a:buClr>
                <a:srgbClr val="1E3A5F"/>
              </a:buClr>
              <a:buSzPct val="100000"/>
              <a:buChar char="•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Franchise dependency: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One Piece = 10-15% of category volume; rights shock or consumer fatigue would disproportionately hit topline</a:t>
            </a:r>
            <a:endParaRPr lang="en-US" sz="825" dirty="0"/>
          </a:p>
        </p:txBody>
      </p:sp>
      <p:sp>
        <p:nvSpPr>
          <p:cNvPr id="11" name="Text 9"/>
          <p:cNvSpPr/>
          <p:nvPr/>
        </p:nvSpPr>
        <p:spPr>
          <a:xfrm>
            <a:off x="238125" y="2396877"/>
            <a:ext cx="8841105" cy="142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1"/>
              </a:lnSpc>
              <a:spcAft>
                <a:spcPts val="300"/>
              </a:spcAft>
              <a:buNone/>
            </a:pPr>
            <a:r>
              <a:rPr lang="en-US" sz="863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Proceed at 6.5-7.5x EBITDA (€195-225M EV) supported by comps: EU publishing 5.3x, PRH 6.9x, KKR/S&amp;S 8.0x</a:t>
            </a:r>
            <a:endParaRPr lang="en-US" sz="863" dirty="0"/>
          </a:p>
        </p:txBody>
      </p:sp>
      <p:sp>
        <p:nvSpPr>
          <p:cNvPr id="12" name="Text 10"/>
          <p:cNvSpPr/>
          <p:nvPr/>
        </p:nvSpPr>
        <p:spPr>
          <a:xfrm>
            <a:off x="238125" y="2577257"/>
            <a:ext cx="8667750" cy="297656"/>
          </a:xfrm>
          <a:prstGeom prst="rect">
            <a:avLst/>
          </a:prstGeom>
          <a:noFill/>
          <a:ln/>
        </p:spPr>
        <p:txBody>
          <a:bodyPr wrap="square" lIns="88900" tIns="0" rIns="0" bIns="0" rtlCol="0" anchor="t"/>
          <a:lstStyle/>
          <a:p>
            <a:pPr marL="177800" indent="-177800" algn="l">
              <a:lnSpc>
                <a:spcPts val="1073"/>
              </a:lnSpc>
              <a:spcAft>
                <a:spcPts val="200"/>
              </a:spcAft>
              <a:buClr>
                <a:srgbClr val="1E3A5F"/>
              </a:buClr>
              <a:buSzPct val="100000"/>
              <a:buChar char="•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 creation bridge: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digital ~2% today to 10%+ (vs 66-73% Japan); print economics 300-500bps margin uplift; licensing engine captures 40-60% margin pools</a:t>
            </a:r>
            <a:endParaRPr lang="en-US" sz="825" dirty="0"/>
          </a:p>
          <a:p>
            <a:pPr marL="177800" indent="-177800" algn="l">
              <a:lnSpc>
                <a:spcPts val="1073"/>
              </a:lnSpc>
              <a:spcAft>
                <a:spcPts val="200"/>
              </a:spcAft>
              <a:buClr>
                <a:srgbClr val="1E3A5F"/>
              </a:buClr>
              <a:buSzPct val="100000"/>
              <a:buChar char="•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Deal protections: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earn-out tied to diversification KPIs, management retention, minimum rights tenure, pipeline representations</a:t>
            </a:r>
            <a:endParaRPr lang="en-US" sz="825" dirty="0"/>
          </a:p>
        </p:txBody>
      </p:sp>
      <p:sp>
        <p:nvSpPr>
          <p:cNvPr id="13" name="Text 11"/>
          <p:cNvSpPr/>
          <p:nvPr/>
        </p:nvSpPr>
        <p:spPr>
          <a:xfrm>
            <a:off x="238125" y="2963763"/>
            <a:ext cx="8841105" cy="142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1"/>
              </a:lnSpc>
              <a:spcAft>
                <a:spcPts val="300"/>
              </a:spcAft>
              <a:buNone/>
            </a:pPr>
            <a:r>
              <a:rPr lang="en-US" sz="863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Execute via licensing and digital flywheel: anime adaptations drive 2x+ sales uplift, while print optimization delivers 300-500bps margin expansion</a:t>
            </a:r>
            <a:endParaRPr lang="en-US" sz="863" dirty="0"/>
          </a:p>
        </p:txBody>
      </p:sp>
      <p:sp>
        <p:nvSpPr>
          <p:cNvPr id="14" name="Text 12"/>
          <p:cNvSpPr/>
          <p:nvPr/>
        </p:nvSpPr>
        <p:spPr>
          <a:xfrm>
            <a:off x="238125" y="3144143"/>
            <a:ext cx="8667750" cy="297656"/>
          </a:xfrm>
          <a:prstGeom prst="rect">
            <a:avLst/>
          </a:prstGeom>
          <a:noFill/>
          <a:ln/>
        </p:spPr>
        <p:txBody>
          <a:bodyPr wrap="square" lIns="88900" tIns="0" rIns="0" bIns="0" rtlCol="0" anchor="t"/>
          <a:lstStyle/>
          <a:p>
            <a:pPr marL="177800" indent="-177800" algn="l">
              <a:lnSpc>
                <a:spcPts val="1073"/>
              </a:lnSpc>
              <a:spcAft>
                <a:spcPts val="200"/>
              </a:spcAft>
              <a:buClr>
                <a:srgbClr val="1E3A5F"/>
              </a:buClr>
              <a:buSzPct val="100000"/>
              <a:buChar char="•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Anime catalyst: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adaptations deliver 2x+ sales uplift for adapted titles; formalize streaming partnerships to prioritize Glénat catalog</a:t>
            </a:r>
            <a:endParaRPr lang="en-US" sz="825" dirty="0"/>
          </a:p>
          <a:p>
            <a:pPr marL="177800" indent="-177800" algn="l">
              <a:lnSpc>
                <a:spcPts val="1073"/>
              </a:lnSpc>
              <a:spcAft>
                <a:spcPts val="200"/>
              </a:spcAft>
              <a:buClr>
                <a:srgbClr val="1E3A5F"/>
              </a:buClr>
              <a:buSzPct val="100000"/>
              <a:buChar char="•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unlock: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scaling from ~2% to 10%+ penetration expands reach to younger cohorts and improves unit economics vs print-only</a:t>
            </a:r>
            <a:endParaRPr lang="en-US" sz="825" dirty="0"/>
          </a:p>
        </p:txBody>
      </p:sp>
      <p:sp>
        <p:nvSpPr>
          <p:cNvPr id="15" name="Text 13"/>
          <p:cNvSpPr/>
          <p:nvPr/>
        </p:nvSpPr>
        <p:spPr>
          <a:xfrm>
            <a:off x="76200" y="4636889"/>
            <a:ext cx="9171432" cy="1256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90"/>
              </a:lnSpc>
              <a:spcBef>
                <a:spcPts val="500"/>
              </a:spcBef>
              <a:buNone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 action requested:</a:t>
            </a:r>
            <a:r>
              <a:rPr lang="en-US" sz="82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Approve proceeding to formal due diligence and the 6.5-7.5x EBITDA (€195-225M EV) indicative range</a:t>
            </a:r>
            <a:endParaRPr lang="en-US" sz="825" dirty="0"/>
          </a:p>
        </p:txBody>
      </p:sp>
      <p:sp>
        <p:nvSpPr>
          <p:cNvPr id="16" name="Text 14"/>
          <p:cNvSpPr/>
          <p:nvPr/>
        </p:nvSpPr>
        <p:spPr>
          <a:xfrm>
            <a:off x="76200" y="4905375"/>
            <a:ext cx="4296376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GfK/Livres Hebdo; Pappers.fr (Glénat financials 2023); comparable transaction analysis; team analysis</a:t>
            </a:r>
            <a:endParaRPr lang="en-US" sz="675" dirty="0"/>
          </a:p>
        </p:txBody>
      </p:sp>
      <p:sp>
        <p:nvSpPr>
          <p:cNvPr id="17" name="Text 15"/>
          <p:cNvSpPr/>
          <p:nvPr/>
        </p:nvSpPr>
        <p:spPr>
          <a:xfrm>
            <a:off x="8707189" y="4905375"/>
            <a:ext cx="367823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Nexus | 2</a:t>
            </a:r>
            <a:endParaRPr lang="en-US" sz="67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" y="152400"/>
            <a:ext cx="7596003" cy="438150"/>
          </a:xfrm>
          <a:prstGeom prst="rect">
            <a:avLst/>
          </a:prstGeom>
          <a:noFill/>
          <a:ln/>
        </p:spPr>
        <p:txBody>
          <a:bodyPr wrap="square" lIns="0" tIns="0" rIns="254000" bIns="0" rtlCol="0" anchor="t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Manga value chain spans 5 segments from IP creation to merchandising, with licensing capturing the highest margins at 40-60%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76200" y="761851"/>
            <a:ext cx="8991600" cy="4000649"/>
          </a:xfrm>
          <a:prstGeom prst="rect">
            <a:avLst/>
          </a:prstGeom>
          <a:noFill/>
          <a:ln w="9525">
            <a:solidFill>
              <a:srgbClr val="DAE3F3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85725" y="771376"/>
            <a:ext cx="1758851" cy="355550"/>
          </a:xfrm>
          <a:prstGeom prst="rect">
            <a:avLst/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5" name="Image 0" descr="/tmp/svg_1770933951885_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5577" y="771376"/>
            <a:ext cx="85725" cy="352425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96862" y="896689"/>
            <a:ext cx="511126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 Creation</a:t>
            </a:r>
            <a:endParaRPr lang="en-US" sz="750" dirty="0"/>
          </a:p>
        </p:txBody>
      </p:sp>
      <p:sp>
        <p:nvSpPr>
          <p:cNvPr id="7" name="Text 4"/>
          <p:cNvSpPr/>
          <p:nvPr/>
        </p:nvSpPr>
        <p:spPr>
          <a:xfrm>
            <a:off x="1844576" y="771376"/>
            <a:ext cx="1809899" cy="355550"/>
          </a:xfrm>
          <a:prstGeom prst="rect">
            <a:avLst/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8" name="Image 1" descr="/tmp/svg_1770933951887_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4576" y="771376"/>
            <a:ext cx="85725" cy="352425"/>
          </a:xfrm>
          <a:prstGeom prst="rect">
            <a:avLst/>
          </a:prstGeom>
        </p:spPr>
      </p:pic>
      <p:pic>
        <p:nvPicPr>
          <p:cNvPr id="9" name="Image 2" descr="/tmp/svg_1770933951889_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5624" y="771376"/>
            <a:ext cx="85725" cy="35242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2513899" y="896689"/>
            <a:ext cx="496553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Publishing</a:t>
            </a:r>
            <a:endParaRPr lang="en-US" sz="750" dirty="0"/>
          </a:p>
        </p:txBody>
      </p:sp>
      <p:sp>
        <p:nvSpPr>
          <p:cNvPr id="11" name="Text 6"/>
          <p:cNvSpPr/>
          <p:nvPr/>
        </p:nvSpPr>
        <p:spPr>
          <a:xfrm>
            <a:off x="3654475" y="771376"/>
            <a:ext cx="1809750" cy="355550"/>
          </a:xfrm>
          <a:prstGeom prst="rect">
            <a:avLst/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2" name="Image 3" descr="/tmp/svg_1770933951891_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475" y="771376"/>
            <a:ext cx="85725" cy="352425"/>
          </a:xfrm>
          <a:prstGeom prst="rect">
            <a:avLst/>
          </a:prstGeom>
        </p:spPr>
      </p:pic>
      <p:pic>
        <p:nvPicPr>
          <p:cNvPr id="13" name="Image 4" descr="/tmp/svg_1770933951892_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5374" y="771376"/>
            <a:ext cx="85725" cy="352425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4258827" y="896689"/>
            <a:ext cx="626346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Licensing / IP</a:t>
            </a:r>
            <a:endParaRPr lang="en-US" sz="750" dirty="0"/>
          </a:p>
        </p:txBody>
      </p:sp>
      <p:sp>
        <p:nvSpPr>
          <p:cNvPr id="15" name="Text 8"/>
          <p:cNvSpPr/>
          <p:nvPr/>
        </p:nvSpPr>
        <p:spPr>
          <a:xfrm>
            <a:off x="5464225" y="771376"/>
            <a:ext cx="1809750" cy="355550"/>
          </a:xfrm>
          <a:prstGeom prst="rect">
            <a:avLst/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6" name="Image 5" descr="/tmp/svg_1770933951894_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4225" y="771376"/>
            <a:ext cx="85725" cy="352425"/>
          </a:xfrm>
          <a:prstGeom prst="rect">
            <a:avLst/>
          </a:prstGeom>
        </p:spPr>
      </p:pic>
      <p:pic>
        <p:nvPicPr>
          <p:cNvPr id="17" name="Image 6" descr="/tmp/svg_1770933951896_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5124" y="771376"/>
            <a:ext cx="85725" cy="352425"/>
          </a:xfrm>
          <a:prstGeom prst="rect">
            <a:avLst/>
          </a:prstGeom>
        </p:spPr>
      </p:pic>
      <p:sp>
        <p:nvSpPr>
          <p:cNvPr id="18" name="Text 9"/>
          <p:cNvSpPr/>
          <p:nvPr/>
        </p:nvSpPr>
        <p:spPr>
          <a:xfrm>
            <a:off x="5955179" y="896689"/>
            <a:ext cx="853142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Anime / Streaming</a:t>
            </a:r>
            <a:endParaRPr lang="en-US" sz="750" dirty="0"/>
          </a:p>
        </p:txBody>
      </p:sp>
      <p:sp>
        <p:nvSpPr>
          <p:cNvPr id="19" name="Text 10"/>
          <p:cNvSpPr/>
          <p:nvPr/>
        </p:nvSpPr>
        <p:spPr>
          <a:xfrm>
            <a:off x="7273975" y="771376"/>
            <a:ext cx="1784300" cy="355550"/>
          </a:xfrm>
          <a:prstGeom prst="rect">
            <a:avLst/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0" name="Image 7" descr="/tmp/svg_1770933951897_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3975" y="771376"/>
            <a:ext cx="85725" cy="352425"/>
          </a:xfrm>
          <a:prstGeom prst="rect">
            <a:avLst/>
          </a:prstGeom>
        </p:spPr>
      </p:pic>
      <p:sp>
        <p:nvSpPr>
          <p:cNvPr id="21" name="Text 11"/>
          <p:cNvSpPr/>
          <p:nvPr/>
        </p:nvSpPr>
        <p:spPr>
          <a:xfrm>
            <a:off x="7848724" y="896689"/>
            <a:ext cx="685702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Merchandising</a:t>
            </a:r>
            <a:endParaRPr lang="en-US" sz="750" dirty="0"/>
          </a:p>
        </p:txBody>
      </p:sp>
      <p:sp>
        <p:nvSpPr>
          <p:cNvPr id="22" name="Shape 12"/>
          <p:cNvSpPr/>
          <p:nvPr/>
        </p:nvSpPr>
        <p:spPr>
          <a:xfrm>
            <a:off x="85725" y="1131689"/>
            <a:ext cx="8972550" cy="0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3"/>
          <p:cNvSpPr/>
          <p:nvPr/>
        </p:nvSpPr>
        <p:spPr>
          <a:xfrm>
            <a:off x="85725" y="1136452"/>
            <a:ext cx="1796355" cy="387102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4" name="Shape 14"/>
          <p:cNvSpPr/>
          <p:nvPr/>
        </p:nvSpPr>
        <p:spPr>
          <a:xfrm>
            <a:off x="1877318" y="1136452"/>
            <a:ext cx="0" cy="387102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15"/>
          <p:cNvSpPr/>
          <p:nvPr/>
        </p:nvSpPr>
        <p:spPr>
          <a:xfrm>
            <a:off x="145581" y="1199852"/>
            <a:ext cx="1667119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100"/>
              </a:spcAft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size</a:t>
            </a:r>
            <a:endParaRPr lang="en-US" sz="675" dirty="0"/>
          </a:p>
        </p:txBody>
      </p:sp>
      <p:sp>
        <p:nvSpPr>
          <p:cNvPr id="26" name="Text 16"/>
          <p:cNvSpPr/>
          <p:nvPr/>
        </p:nvSpPr>
        <p:spPr>
          <a:xfrm>
            <a:off x="145581" y="1307753"/>
            <a:ext cx="166711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Upstream</a:t>
            </a:r>
            <a:endParaRPr lang="en-US" sz="1050" dirty="0"/>
          </a:p>
        </p:txBody>
      </p:sp>
      <p:sp>
        <p:nvSpPr>
          <p:cNvPr id="27" name="Text 17"/>
          <p:cNvSpPr/>
          <p:nvPr/>
        </p:nvSpPr>
        <p:spPr>
          <a:xfrm>
            <a:off x="1882080" y="1136452"/>
            <a:ext cx="1796504" cy="387102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8" name="Shape 18"/>
          <p:cNvSpPr/>
          <p:nvPr/>
        </p:nvSpPr>
        <p:spPr>
          <a:xfrm>
            <a:off x="3673822" y="1136452"/>
            <a:ext cx="0" cy="387102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19"/>
          <p:cNvSpPr/>
          <p:nvPr/>
        </p:nvSpPr>
        <p:spPr>
          <a:xfrm>
            <a:off x="1941935" y="1199852"/>
            <a:ext cx="1667271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100"/>
              </a:spcAft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size</a:t>
            </a:r>
            <a:endParaRPr lang="en-US" sz="675" dirty="0"/>
          </a:p>
        </p:txBody>
      </p:sp>
      <p:sp>
        <p:nvSpPr>
          <p:cNvPr id="30" name="Text 20"/>
          <p:cNvSpPr/>
          <p:nvPr/>
        </p:nvSpPr>
        <p:spPr>
          <a:xfrm>
            <a:off x="1941935" y="1307753"/>
            <a:ext cx="1667271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$5-8B</a:t>
            </a:r>
            <a:endParaRPr lang="en-US" sz="1050" dirty="0"/>
          </a:p>
        </p:txBody>
      </p:sp>
      <p:sp>
        <p:nvSpPr>
          <p:cNvPr id="31" name="Text 21"/>
          <p:cNvSpPr/>
          <p:nvPr/>
        </p:nvSpPr>
        <p:spPr>
          <a:xfrm>
            <a:off x="3678585" y="1136452"/>
            <a:ext cx="1796355" cy="387102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2" name="Shape 22"/>
          <p:cNvSpPr/>
          <p:nvPr/>
        </p:nvSpPr>
        <p:spPr>
          <a:xfrm>
            <a:off x="5470178" y="1136452"/>
            <a:ext cx="0" cy="387102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3"/>
          <p:cNvSpPr/>
          <p:nvPr/>
        </p:nvSpPr>
        <p:spPr>
          <a:xfrm>
            <a:off x="3738440" y="1199852"/>
            <a:ext cx="1667119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100"/>
              </a:spcAft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size</a:t>
            </a:r>
            <a:endParaRPr lang="en-US" sz="675" dirty="0"/>
          </a:p>
        </p:txBody>
      </p:sp>
      <p:sp>
        <p:nvSpPr>
          <p:cNvPr id="34" name="Text 24"/>
          <p:cNvSpPr/>
          <p:nvPr/>
        </p:nvSpPr>
        <p:spPr>
          <a:xfrm>
            <a:off x="3738440" y="1307753"/>
            <a:ext cx="166711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$12-15B</a:t>
            </a:r>
            <a:endParaRPr lang="en-US" sz="1050" dirty="0"/>
          </a:p>
        </p:txBody>
      </p:sp>
      <p:sp>
        <p:nvSpPr>
          <p:cNvPr id="35" name="Text 25"/>
          <p:cNvSpPr/>
          <p:nvPr/>
        </p:nvSpPr>
        <p:spPr>
          <a:xfrm>
            <a:off x="5474940" y="1136452"/>
            <a:ext cx="1796504" cy="387102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6" name="Shape 26"/>
          <p:cNvSpPr/>
          <p:nvPr/>
        </p:nvSpPr>
        <p:spPr>
          <a:xfrm>
            <a:off x="7266682" y="1136452"/>
            <a:ext cx="0" cy="387102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27"/>
          <p:cNvSpPr/>
          <p:nvPr/>
        </p:nvSpPr>
        <p:spPr>
          <a:xfrm>
            <a:off x="5534794" y="1199852"/>
            <a:ext cx="1667271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100"/>
              </a:spcAft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size</a:t>
            </a:r>
            <a:endParaRPr lang="en-US" sz="675" dirty="0"/>
          </a:p>
        </p:txBody>
      </p:sp>
      <p:sp>
        <p:nvSpPr>
          <p:cNvPr id="38" name="Text 28"/>
          <p:cNvSpPr/>
          <p:nvPr/>
        </p:nvSpPr>
        <p:spPr>
          <a:xfrm>
            <a:off x="5534794" y="1307753"/>
            <a:ext cx="1667271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$3-5B</a:t>
            </a:r>
            <a:endParaRPr lang="en-US" sz="1050" dirty="0"/>
          </a:p>
        </p:txBody>
      </p:sp>
      <p:sp>
        <p:nvSpPr>
          <p:cNvPr id="39" name="Text 29"/>
          <p:cNvSpPr/>
          <p:nvPr/>
        </p:nvSpPr>
        <p:spPr>
          <a:xfrm>
            <a:off x="7271445" y="1136452"/>
            <a:ext cx="1786830" cy="387102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0" name="Text 30"/>
          <p:cNvSpPr/>
          <p:nvPr/>
        </p:nvSpPr>
        <p:spPr>
          <a:xfrm>
            <a:off x="7331300" y="1199852"/>
            <a:ext cx="1667119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100"/>
              </a:spcAft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size</a:t>
            </a:r>
            <a:endParaRPr lang="en-US" sz="675" dirty="0"/>
          </a:p>
        </p:txBody>
      </p:sp>
      <p:sp>
        <p:nvSpPr>
          <p:cNvPr id="41" name="Text 31"/>
          <p:cNvSpPr/>
          <p:nvPr/>
        </p:nvSpPr>
        <p:spPr>
          <a:xfrm>
            <a:off x="7331300" y="1307753"/>
            <a:ext cx="166711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$2-3B</a:t>
            </a:r>
            <a:endParaRPr lang="en-US" sz="1050" dirty="0"/>
          </a:p>
        </p:txBody>
      </p:sp>
      <p:sp>
        <p:nvSpPr>
          <p:cNvPr id="42" name="Shape 32"/>
          <p:cNvSpPr/>
          <p:nvPr/>
        </p:nvSpPr>
        <p:spPr>
          <a:xfrm>
            <a:off x="85725" y="1528316"/>
            <a:ext cx="8972550" cy="0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Shape 33"/>
          <p:cNvSpPr/>
          <p:nvPr/>
        </p:nvSpPr>
        <p:spPr>
          <a:xfrm>
            <a:off x="1877318" y="1533079"/>
            <a:ext cx="0" cy="342751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34"/>
          <p:cNvSpPr/>
          <p:nvPr/>
        </p:nvSpPr>
        <p:spPr>
          <a:xfrm>
            <a:off x="145581" y="1583829"/>
            <a:ext cx="1667119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100"/>
              </a:spcAft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 margin</a:t>
            </a:r>
            <a:endParaRPr lang="en-US" sz="675" dirty="0"/>
          </a:p>
        </p:txBody>
      </p:sp>
      <p:sp>
        <p:nvSpPr>
          <p:cNvPr id="45" name="Text 35"/>
          <p:cNvSpPr/>
          <p:nvPr/>
        </p:nvSpPr>
        <p:spPr>
          <a:xfrm>
            <a:off x="145581" y="1691729"/>
            <a:ext cx="166711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46" name="Shape 36"/>
          <p:cNvSpPr/>
          <p:nvPr/>
        </p:nvSpPr>
        <p:spPr>
          <a:xfrm>
            <a:off x="3673822" y="1533079"/>
            <a:ext cx="0" cy="342751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37"/>
          <p:cNvSpPr/>
          <p:nvPr/>
        </p:nvSpPr>
        <p:spPr>
          <a:xfrm>
            <a:off x="1941935" y="1583829"/>
            <a:ext cx="1667271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100"/>
              </a:spcAft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 margin</a:t>
            </a:r>
            <a:endParaRPr lang="en-US" sz="675" dirty="0"/>
          </a:p>
        </p:txBody>
      </p:sp>
      <p:sp>
        <p:nvSpPr>
          <p:cNvPr id="48" name="Text 38"/>
          <p:cNvSpPr/>
          <p:nvPr/>
        </p:nvSpPr>
        <p:spPr>
          <a:xfrm>
            <a:off x="1941935" y="1691729"/>
            <a:ext cx="166727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10-20%</a:t>
            </a:r>
            <a:endParaRPr lang="en-US" sz="900" dirty="0"/>
          </a:p>
        </p:txBody>
      </p:sp>
      <p:sp>
        <p:nvSpPr>
          <p:cNvPr id="49" name="Shape 39"/>
          <p:cNvSpPr/>
          <p:nvPr/>
        </p:nvSpPr>
        <p:spPr>
          <a:xfrm>
            <a:off x="5470178" y="1533079"/>
            <a:ext cx="0" cy="342751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0"/>
          <p:cNvSpPr/>
          <p:nvPr/>
        </p:nvSpPr>
        <p:spPr>
          <a:xfrm>
            <a:off x="3738440" y="1583829"/>
            <a:ext cx="1667119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100"/>
              </a:spcAft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 margin</a:t>
            </a:r>
            <a:endParaRPr lang="en-US" sz="675" dirty="0"/>
          </a:p>
        </p:txBody>
      </p:sp>
      <p:sp>
        <p:nvSpPr>
          <p:cNvPr id="51" name="Text 41"/>
          <p:cNvSpPr/>
          <p:nvPr/>
        </p:nvSpPr>
        <p:spPr>
          <a:xfrm>
            <a:off x="3738440" y="1691729"/>
            <a:ext cx="166711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40-60%</a:t>
            </a:r>
            <a:endParaRPr lang="en-US" sz="900" dirty="0"/>
          </a:p>
        </p:txBody>
      </p:sp>
      <p:sp>
        <p:nvSpPr>
          <p:cNvPr id="52" name="Shape 42"/>
          <p:cNvSpPr/>
          <p:nvPr/>
        </p:nvSpPr>
        <p:spPr>
          <a:xfrm>
            <a:off x="7266682" y="1533079"/>
            <a:ext cx="0" cy="342751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43"/>
          <p:cNvSpPr/>
          <p:nvPr/>
        </p:nvSpPr>
        <p:spPr>
          <a:xfrm>
            <a:off x="5534794" y="1583829"/>
            <a:ext cx="1667271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100"/>
              </a:spcAft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 margin</a:t>
            </a:r>
            <a:endParaRPr lang="en-US" sz="675" dirty="0"/>
          </a:p>
        </p:txBody>
      </p:sp>
      <p:sp>
        <p:nvSpPr>
          <p:cNvPr id="54" name="Text 44"/>
          <p:cNvSpPr/>
          <p:nvPr/>
        </p:nvSpPr>
        <p:spPr>
          <a:xfrm>
            <a:off x="5534794" y="1691729"/>
            <a:ext cx="166727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30-50%</a:t>
            </a:r>
            <a:endParaRPr lang="en-US" sz="900" dirty="0"/>
          </a:p>
        </p:txBody>
      </p:sp>
      <p:sp>
        <p:nvSpPr>
          <p:cNvPr id="55" name="Text 45"/>
          <p:cNvSpPr/>
          <p:nvPr/>
        </p:nvSpPr>
        <p:spPr>
          <a:xfrm>
            <a:off x="7331300" y="1583829"/>
            <a:ext cx="1667119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100"/>
              </a:spcAft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 margin</a:t>
            </a:r>
            <a:endParaRPr lang="en-US" sz="675" dirty="0"/>
          </a:p>
        </p:txBody>
      </p:sp>
      <p:sp>
        <p:nvSpPr>
          <p:cNvPr id="56" name="Text 46"/>
          <p:cNvSpPr/>
          <p:nvPr/>
        </p:nvSpPr>
        <p:spPr>
          <a:xfrm>
            <a:off x="7331300" y="1691729"/>
            <a:ext cx="166711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50-75%</a:t>
            </a:r>
            <a:endParaRPr lang="en-US" sz="900" dirty="0"/>
          </a:p>
        </p:txBody>
      </p:sp>
      <p:sp>
        <p:nvSpPr>
          <p:cNvPr id="57" name="Shape 47"/>
          <p:cNvSpPr/>
          <p:nvPr/>
        </p:nvSpPr>
        <p:spPr>
          <a:xfrm>
            <a:off x="85725" y="1880592"/>
            <a:ext cx="8972550" cy="0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Shape 48"/>
          <p:cNvSpPr/>
          <p:nvPr/>
        </p:nvSpPr>
        <p:spPr>
          <a:xfrm>
            <a:off x="1877318" y="1885355"/>
            <a:ext cx="0" cy="2451795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49"/>
          <p:cNvSpPr/>
          <p:nvPr/>
        </p:nvSpPr>
        <p:spPr>
          <a:xfrm>
            <a:off x="149126" y="1961555"/>
            <a:ext cx="1693229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00"/>
              </a:spcAft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activities</a:t>
            </a:r>
            <a:endParaRPr lang="en-US" sz="675" dirty="0"/>
          </a:p>
        </p:txBody>
      </p:sp>
      <p:sp>
        <p:nvSpPr>
          <p:cNvPr id="60" name="Text 50"/>
          <p:cNvSpPr/>
          <p:nvPr/>
        </p:nvSpPr>
        <p:spPr>
          <a:xfrm>
            <a:off x="149126" y="2094905"/>
            <a:ext cx="1693229" cy="2312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spcAft>
                <a:spcPts val="200"/>
              </a:spcAft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Manga creation by mangaka (artists/writers)</a:t>
            </a:r>
            <a:endParaRPr lang="en-US" sz="675" dirty="0"/>
          </a:p>
        </p:txBody>
      </p:sp>
      <p:sp>
        <p:nvSpPr>
          <p:cNvPr id="61" name="Text 51"/>
          <p:cNvSpPr/>
          <p:nvPr/>
        </p:nvSpPr>
        <p:spPr>
          <a:xfrm>
            <a:off x="149126" y="2351484"/>
            <a:ext cx="1693229" cy="2312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spcAft>
                <a:spcPts val="200"/>
              </a:spcAft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Serialization in magazines (Weekly Shonen Jump)</a:t>
            </a:r>
            <a:endParaRPr lang="en-US" sz="675" dirty="0"/>
          </a:p>
        </p:txBody>
      </p:sp>
      <p:sp>
        <p:nvSpPr>
          <p:cNvPr id="62" name="Text 52"/>
          <p:cNvSpPr/>
          <p:nvPr/>
        </p:nvSpPr>
        <p:spPr>
          <a:xfrm>
            <a:off x="149126" y="2608064"/>
            <a:ext cx="1693229" cy="1156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spcAft>
                <a:spcPts val="500"/>
              </a:spcAft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Rights controlled by Japanese publishers</a:t>
            </a:r>
            <a:endParaRPr lang="en-US" sz="675" dirty="0"/>
          </a:p>
        </p:txBody>
      </p:sp>
      <p:sp>
        <p:nvSpPr>
          <p:cNvPr id="63" name="Text 53"/>
          <p:cNvSpPr/>
          <p:nvPr/>
        </p:nvSpPr>
        <p:spPr>
          <a:xfrm>
            <a:off x="149126" y="2787104"/>
            <a:ext cx="1693229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00"/>
              </a:spcAft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players</a:t>
            </a:r>
            <a:endParaRPr lang="en-US" sz="675" dirty="0"/>
          </a:p>
        </p:txBody>
      </p:sp>
      <p:sp>
        <p:nvSpPr>
          <p:cNvPr id="64" name="Text 54"/>
          <p:cNvSpPr/>
          <p:nvPr/>
        </p:nvSpPr>
        <p:spPr>
          <a:xfrm>
            <a:off x="149126" y="2920454"/>
            <a:ext cx="1693229" cy="1156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spcAft>
                <a:spcPts val="200"/>
              </a:spcAft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Shueisha, Kodansha, Shogakukan</a:t>
            </a:r>
            <a:endParaRPr lang="en-US" sz="675" dirty="0"/>
          </a:p>
        </p:txBody>
      </p:sp>
      <p:sp>
        <p:nvSpPr>
          <p:cNvPr id="65" name="Text 55"/>
          <p:cNvSpPr/>
          <p:nvPr/>
        </p:nvSpPr>
        <p:spPr>
          <a:xfrm>
            <a:off x="149126" y="3061395"/>
            <a:ext cx="1693229" cy="146000"/>
          </a:xfrm>
          <a:prstGeom prst="rect">
            <a:avLst/>
          </a:prstGeom>
          <a:noFill/>
          <a:ln/>
        </p:spPr>
        <p:txBody>
          <a:bodyPr wrap="square" lIns="0" tIns="5080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Relevance for Glénat</a:t>
            </a:r>
            <a:endParaRPr lang="en-US" sz="675" dirty="0"/>
          </a:p>
        </p:txBody>
      </p:sp>
      <p:sp>
        <p:nvSpPr>
          <p:cNvPr id="66" name="Text 56"/>
          <p:cNvSpPr/>
          <p:nvPr/>
        </p:nvSpPr>
        <p:spPr>
          <a:xfrm>
            <a:off x="149126" y="3232696"/>
            <a:ext cx="1693229" cy="3469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Rights acquisition is critical; long-term relationships with Shueisha (One Piece) are Glénat's core competitive moat</a:t>
            </a:r>
            <a:endParaRPr lang="en-US" sz="675" dirty="0"/>
          </a:p>
        </p:txBody>
      </p:sp>
      <p:sp>
        <p:nvSpPr>
          <p:cNvPr id="67" name="Shape 57"/>
          <p:cNvSpPr/>
          <p:nvPr/>
        </p:nvSpPr>
        <p:spPr>
          <a:xfrm>
            <a:off x="3673822" y="1885355"/>
            <a:ext cx="0" cy="2451795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8" name="Text 58"/>
          <p:cNvSpPr/>
          <p:nvPr/>
        </p:nvSpPr>
        <p:spPr>
          <a:xfrm>
            <a:off x="1945481" y="1961555"/>
            <a:ext cx="1693381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00"/>
              </a:spcAft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activities</a:t>
            </a:r>
            <a:endParaRPr lang="en-US" sz="675" dirty="0"/>
          </a:p>
        </p:txBody>
      </p:sp>
      <p:sp>
        <p:nvSpPr>
          <p:cNvPr id="69" name="Text 59"/>
          <p:cNvSpPr/>
          <p:nvPr/>
        </p:nvSpPr>
        <p:spPr>
          <a:xfrm>
            <a:off x="1945481" y="2094905"/>
            <a:ext cx="1693381" cy="2312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spcAft>
                <a:spcPts val="200"/>
              </a:spcAft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Translation, adaptation, print and digital distribution</a:t>
            </a:r>
            <a:endParaRPr lang="en-US" sz="675" dirty="0"/>
          </a:p>
        </p:txBody>
      </p:sp>
      <p:sp>
        <p:nvSpPr>
          <p:cNvPr id="70" name="Text 60"/>
          <p:cNvSpPr/>
          <p:nvPr/>
        </p:nvSpPr>
        <p:spPr>
          <a:xfrm>
            <a:off x="1945481" y="2351484"/>
            <a:ext cx="1693381" cy="2312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spcAft>
                <a:spcPts val="200"/>
              </a:spcAft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Print still 98% in France vs 66-73% digital in Japan</a:t>
            </a:r>
            <a:endParaRPr lang="en-US" sz="675" dirty="0"/>
          </a:p>
        </p:txBody>
      </p:sp>
      <p:sp>
        <p:nvSpPr>
          <p:cNvPr id="71" name="Text 61"/>
          <p:cNvSpPr/>
          <p:nvPr/>
        </p:nvSpPr>
        <p:spPr>
          <a:xfrm>
            <a:off x="1945481" y="2608064"/>
            <a:ext cx="1693381" cy="2312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spcAft>
                <a:spcPts val="500"/>
              </a:spcAft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Fixed-price book law (loi Lang) protects margins</a:t>
            </a:r>
            <a:endParaRPr lang="en-US" sz="675" dirty="0"/>
          </a:p>
        </p:txBody>
      </p:sp>
      <p:sp>
        <p:nvSpPr>
          <p:cNvPr id="72" name="Text 62"/>
          <p:cNvSpPr/>
          <p:nvPr/>
        </p:nvSpPr>
        <p:spPr>
          <a:xfrm>
            <a:off x="1945481" y="2902744"/>
            <a:ext cx="1693381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00"/>
              </a:spcAft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players</a:t>
            </a:r>
            <a:endParaRPr lang="en-US" sz="675" dirty="0"/>
          </a:p>
        </p:txBody>
      </p:sp>
      <p:sp>
        <p:nvSpPr>
          <p:cNvPr id="73" name="Text 63"/>
          <p:cNvSpPr/>
          <p:nvPr/>
        </p:nvSpPr>
        <p:spPr>
          <a:xfrm>
            <a:off x="1945481" y="3036094"/>
            <a:ext cx="1693381" cy="2312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spcAft>
                <a:spcPts val="200"/>
              </a:spcAft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Glénat (#1, ~30%), Kana, Pika, Kurokawa, Ki-oon</a:t>
            </a:r>
            <a:endParaRPr lang="en-US" sz="675" dirty="0"/>
          </a:p>
        </p:txBody>
      </p:sp>
      <p:sp>
        <p:nvSpPr>
          <p:cNvPr id="74" name="Text 64"/>
          <p:cNvSpPr/>
          <p:nvPr/>
        </p:nvSpPr>
        <p:spPr>
          <a:xfrm>
            <a:off x="1945481" y="3292673"/>
            <a:ext cx="1693381" cy="146000"/>
          </a:xfrm>
          <a:prstGeom prst="rect">
            <a:avLst/>
          </a:prstGeom>
          <a:noFill/>
          <a:ln/>
        </p:spPr>
        <p:txBody>
          <a:bodyPr wrap="square" lIns="0" tIns="5080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Relevance for Glénat</a:t>
            </a:r>
            <a:endParaRPr lang="en-US" sz="675" dirty="0"/>
          </a:p>
        </p:txBody>
      </p:sp>
      <p:sp>
        <p:nvSpPr>
          <p:cNvPr id="75" name="Text 65"/>
          <p:cNvSpPr/>
          <p:nvPr/>
        </p:nvSpPr>
        <p:spPr>
          <a:xfrm>
            <a:off x="1945481" y="3463975"/>
            <a:ext cx="1693381" cy="2312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business today; €146M revenue, 21% EBITDA margin, 78.9% gross margin</a:t>
            </a:r>
            <a:endParaRPr lang="en-US" sz="675" dirty="0"/>
          </a:p>
        </p:txBody>
      </p:sp>
      <p:sp>
        <p:nvSpPr>
          <p:cNvPr id="76" name="Shape 66"/>
          <p:cNvSpPr/>
          <p:nvPr/>
        </p:nvSpPr>
        <p:spPr>
          <a:xfrm>
            <a:off x="5470178" y="1885355"/>
            <a:ext cx="0" cy="2451795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7" name="Text 67"/>
          <p:cNvSpPr/>
          <p:nvPr/>
        </p:nvSpPr>
        <p:spPr>
          <a:xfrm>
            <a:off x="3741986" y="1961555"/>
            <a:ext cx="1693229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00"/>
              </a:spcAft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activities</a:t>
            </a:r>
            <a:endParaRPr lang="en-US" sz="675" dirty="0"/>
          </a:p>
        </p:txBody>
      </p:sp>
      <p:sp>
        <p:nvSpPr>
          <p:cNvPr id="78" name="Text 68"/>
          <p:cNvSpPr/>
          <p:nvPr/>
        </p:nvSpPr>
        <p:spPr>
          <a:xfrm>
            <a:off x="3741986" y="2094905"/>
            <a:ext cx="1693229" cy="2312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spcAft>
                <a:spcPts val="200"/>
              </a:spcAft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Character licensing for products, gaming, experiences</a:t>
            </a:r>
            <a:endParaRPr lang="en-US" sz="675" dirty="0"/>
          </a:p>
        </p:txBody>
      </p:sp>
      <p:sp>
        <p:nvSpPr>
          <p:cNvPr id="79" name="Text 69"/>
          <p:cNvSpPr/>
          <p:nvPr/>
        </p:nvSpPr>
        <p:spPr>
          <a:xfrm>
            <a:off x="3741986" y="2351484"/>
            <a:ext cx="1693229" cy="2312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spcAft>
                <a:spcPts val="200"/>
              </a:spcAft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Highest-margin segment at 3-4x publishing EBITDA</a:t>
            </a:r>
            <a:endParaRPr lang="en-US" sz="675" dirty="0"/>
          </a:p>
        </p:txBody>
      </p:sp>
      <p:sp>
        <p:nvSpPr>
          <p:cNvPr id="80" name="Text 70"/>
          <p:cNvSpPr/>
          <p:nvPr/>
        </p:nvSpPr>
        <p:spPr>
          <a:xfrm>
            <a:off x="3741986" y="2608064"/>
            <a:ext cx="1693229" cy="1156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spcAft>
                <a:spcPts val="500"/>
              </a:spcAft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Largely untapped outside Japan</a:t>
            </a:r>
            <a:endParaRPr lang="en-US" sz="675" dirty="0"/>
          </a:p>
        </p:txBody>
      </p:sp>
      <p:sp>
        <p:nvSpPr>
          <p:cNvPr id="81" name="Text 71"/>
          <p:cNvSpPr/>
          <p:nvPr/>
        </p:nvSpPr>
        <p:spPr>
          <a:xfrm>
            <a:off x="3741986" y="2787104"/>
            <a:ext cx="1693229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00"/>
              </a:spcAft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players</a:t>
            </a:r>
            <a:endParaRPr lang="en-US" sz="675" dirty="0"/>
          </a:p>
        </p:txBody>
      </p:sp>
      <p:sp>
        <p:nvSpPr>
          <p:cNvPr id="82" name="Text 72"/>
          <p:cNvSpPr/>
          <p:nvPr/>
        </p:nvSpPr>
        <p:spPr>
          <a:xfrm>
            <a:off x="3741986" y="2920454"/>
            <a:ext cx="1693229" cy="1156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spcAft>
                <a:spcPts val="200"/>
              </a:spcAft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Bandai Namco, Toei Animation, Sony</a:t>
            </a:r>
            <a:endParaRPr lang="en-US" sz="675" dirty="0"/>
          </a:p>
        </p:txBody>
      </p:sp>
      <p:sp>
        <p:nvSpPr>
          <p:cNvPr id="83" name="Text 73"/>
          <p:cNvSpPr/>
          <p:nvPr/>
        </p:nvSpPr>
        <p:spPr>
          <a:xfrm>
            <a:off x="3741986" y="3061395"/>
            <a:ext cx="1693229" cy="146000"/>
          </a:xfrm>
          <a:prstGeom prst="rect">
            <a:avLst/>
          </a:prstGeom>
          <a:noFill/>
          <a:ln/>
        </p:spPr>
        <p:txBody>
          <a:bodyPr wrap="square" lIns="0" tIns="5080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Relevance for Glénat</a:t>
            </a:r>
            <a:endParaRPr lang="en-US" sz="675" dirty="0"/>
          </a:p>
        </p:txBody>
      </p:sp>
      <p:sp>
        <p:nvSpPr>
          <p:cNvPr id="84" name="Text 74"/>
          <p:cNvSpPr/>
          <p:nvPr/>
        </p:nvSpPr>
        <p:spPr>
          <a:xfrm>
            <a:off x="3741986" y="3232696"/>
            <a:ext cx="1693229" cy="3469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Largest value creation opportunity; build licensing engine to monetize catalog across merch and media</a:t>
            </a:r>
            <a:endParaRPr lang="en-US" sz="675" dirty="0"/>
          </a:p>
        </p:txBody>
      </p:sp>
      <p:sp>
        <p:nvSpPr>
          <p:cNvPr id="85" name="Shape 75"/>
          <p:cNvSpPr/>
          <p:nvPr/>
        </p:nvSpPr>
        <p:spPr>
          <a:xfrm>
            <a:off x="7266682" y="1885355"/>
            <a:ext cx="0" cy="2451795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6" name="Text 76"/>
          <p:cNvSpPr/>
          <p:nvPr/>
        </p:nvSpPr>
        <p:spPr>
          <a:xfrm>
            <a:off x="5538341" y="1961555"/>
            <a:ext cx="1693381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00"/>
              </a:spcAft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activities</a:t>
            </a:r>
            <a:endParaRPr lang="en-US" sz="675" dirty="0"/>
          </a:p>
        </p:txBody>
      </p:sp>
      <p:sp>
        <p:nvSpPr>
          <p:cNvPr id="87" name="Text 77"/>
          <p:cNvSpPr/>
          <p:nvPr/>
        </p:nvSpPr>
        <p:spPr>
          <a:xfrm>
            <a:off x="5538341" y="2094905"/>
            <a:ext cx="1693381" cy="2312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spcAft>
                <a:spcPts val="200"/>
              </a:spcAft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Anime production and global streaming distribution</a:t>
            </a:r>
            <a:endParaRPr lang="en-US" sz="675" dirty="0"/>
          </a:p>
        </p:txBody>
      </p:sp>
      <p:sp>
        <p:nvSpPr>
          <p:cNvPr id="88" name="Text 78"/>
          <p:cNvSpPr/>
          <p:nvPr/>
        </p:nvSpPr>
        <p:spPr>
          <a:xfrm>
            <a:off x="5538341" y="2351484"/>
            <a:ext cx="1693381" cy="2312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spcAft>
                <a:spcPts val="200"/>
              </a:spcAft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Drives 2x+ manga sales uplift for adapted titles</a:t>
            </a:r>
            <a:endParaRPr lang="en-US" sz="675" dirty="0"/>
          </a:p>
        </p:txBody>
      </p:sp>
      <p:sp>
        <p:nvSpPr>
          <p:cNvPr id="89" name="Text 79"/>
          <p:cNvSpPr/>
          <p:nvPr/>
        </p:nvSpPr>
        <p:spPr>
          <a:xfrm>
            <a:off x="5538341" y="2608064"/>
            <a:ext cx="1693381" cy="2312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spcAft>
                <a:spcPts val="500"/>
              </a:spcAft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Sony/Crunchyroll acquisition at $1.175B signals IP premium</a:t>
            </a:r>
            <a:endParaRPr lang="en-US" sz="675" dirty="0"/>
          </a:p>
        </p:txBody>
      </p:sp>
      <p:sp>
        <p:nvSpPr>
          <p:cNvPr id="90" name="Text 80"/>
          <p:cNvSpPr/>
          <p:nvPr/>
        </p:nvSpPr>
        <p:spPr>
          <a:xfrm>
            <a:off x="5538341" y="2902744"/>
            <a:ext cx="1693381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00"/>
              </a:spcAft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players</a:t>
            </a:r>
            <a:endParaRPr lang="en-US" sz="675" dirty="0"/>
          </a:p>
        </p:txBody>
      </p:sp>
      <p:sp>
        <p:nvSpPr>
          <p:cNvPr id="91" name="Text 81"/>
          <p:cNvSpPr/>
          <p:nvPr/>
        </p:nvSpPr>
        <p:spPr>
          <a:xfrm>
            <a:off x="5538341" y="3036094"/>
            <a:ext cx="1693381" cy="1156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spcAft>
                <a:spcPts val="200"/>
              </a:spcAft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Crunchyroll/Sony, Netflix, ADN (Kazé)</a:t>
            </a:r>
            <a:endParaRPr lang="en-US" sz="675" dirty="0"/>
          </a:p>
        </p:txBody>
      </p:sp>
      <p:sp>
        <p:nvSpPr>
          <p:cNvPr id="92" name="Text 82"/>
          <p:cNvSpPr/>
          <p:nvPr/>
        </p:nvSpPr>
        <p:spPr>
          <a:xfrm>
            <a:off x="5538341" y="3177034"/>
            <a:ext cx="1693381" cy="146000"/>
          </a:xfrm>
          <a:prstGeom prst="rect">
            <a:avLst/>
          </a:prstGeom>
          <a:noFill/>
          <a:ln/>
        </p:spPr>
        <p:txBody>
          <a:bodyPr wrap="square" lIns="0" tIns="5080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Relevance for Glénat</a:t>
            </a:r>
            <a:endParaRPr lang="en-US" sz="675" dirty="0"/>
          </a:p>
        </p:txBody>
      </p:sp>
      <p:sp>
        <p:nvSpPr>
          <p:cNvPr id="93" name="Text 83"/>
          <p:cNvSpPr/>
          <p:nvPr/>
        </p:nvSpPr>
        <p:spPr>
          <a:xfrm>
            <a:off x="5538341" y="3348335"/>
            <a:ext cx="1693381" cy="3469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Flywheel effect: anime exposure drives print demand; partnership strategy is key lever</a:t>
            </a:r>
            <a:endParaRPr lang="en-US" sz="675" dirty="0"/>
          </a:p>
        </p:txBody>
      </p:sp>
      <p:sp>
        <p:nvSpPr>
          <p:cNvPr id="94" name="Text 84"/>
          <p:cNvSpPr/>
          <p:nvPr/>
        </p:nvSpPr>
        <p:spPr>
          <a:xfrm>
            <a:off x="7334845" y="1961555"/>
            <a:ext cx="1693229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00"/>
              </a:spcAft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activities</a:t>
            </a:r>
            <a:endParaRPr lang="en-US" sz="675" dirty="0"/>
          </a:p>
        </p:txBody>
      </p:sp>
      <p:sp>
        <p:nvSpPr>
          <p:cNvPr id="95" name="Text 85"/>
          <p:cNvSpPr/>
          <p:nvPr/>
        </p:nvSpPr>
        <p:spPr>
          <a:xfrm>
            <a:off x="7334845" y="2094905"/>
            <a:ext cx="1693229" cy="2312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spcAft>
                <a:spcPts val="200"/>
              </a:spcAft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Figurines, apparel, collectibles, events, conventions</a:t>
            </a:r>
            <a:endParaRPr lang="en-US" sz="675" dirty="0"/>
          </a:p>
        </p:txBody>
      </p:sp>
      <p:sp>
        <p:nvSpPr>
          <p:cNvPr id="96" name="Text 86"/>
          <p:cNvSpPr/>
          <p:nvPr/>
        </p:nvSpPr>
        <p:spPr>
          <a:xfrm>
            <a:off x="7334845" y="2351484"/>
            <a:ext cx="1693229" cy="2312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spcAft>
                <a:spcPts val="200"/>
              </a:spcAft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Highest unit margins (50-75%) but smaller total pool</a:t>
            </a:r>
            <a:endParaRPr lang="en-US" sz="675" dirty="0"/>
          </a:p>
        </p:txBody>
      </p:sp>
      <p:sp>
        <p:nvSpPr>
          <p:cNvPr id="97" name="Text 87"/>
          <p:cNvSpPr/>
          <p:nvPr/>
        </p:nvSpPr>
        <p:spPr>
          <a:xfrm>
            <a:off x="7334845" y="2608064"/>
            <a:ext cx="1693229" cy="2312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spcAft>
                <a:spcPts val="500"/>
              </a:spcAft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Growing fast with mainstream adoption of manga culture</a:t>
            </a:r>
            <a:endParaRPr lang="en-US" sz="675" dirty="0"/>
          </a:p>
        </p:txBody>
      </p:sp>
      <p:sp>
        <p:nvSpPr>
          <p:cNvPr id="98" name="Text 88"/>
          <p:cNvSpPr/>
          <p:nvPr/>
        </p:nvSpPr>
        <p:spPr>
          <a:xfrm>
            <a:off x="7334845" y="2902744"/>
            <a:ext cx="1693229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00"/>
              </a:spcAft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players</a:t>
            </a:r>
            <a:endParaRPr lang="en-US" sz="675" dirty="0"/>
          </a:p>
        </p:txBody>
      </p:sp>
      <p:sp>
        <p:nvSpPr>
          <p:cNvPr id="99" name="Text 89"/>
          <p:cNvSpPr/>
          <p:nvPr/>
        </p:nvSpPr>
        <p:spPr>
          <a:xfrm>
            <a:off x="7334845" y="3036094"/>
            <a:ext cx="1693229" cy="2312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spcAft>
                <a:spcPts val="200"/>
              </a:spcAft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Bandai, Good Smile, Japan Expo organizers</a:t>
            </a:r>
            <a:endParaRPr lang="en-US" sz="675" dirty="0"/>
          </a:p>
        </p:txBody>
      </p:sp>
      <p:sp>
        <p:nvSpPr>
          <p:cNvPr id="100" name="Text 90"/>
          <p:cNvSpPr/>
          <p:nvPr/>
        </p:nvSpPr>
        <p:spPr>
          <a:xfrm>
            <a:off x="7334845" y="3292673"/>
            <a:ext cx="1693229" cy="146000"/>
          </a:xfrm>
          <a:prstGeom prst="rect">
            <a:avLst/>
          </a:prstGeom>
          <a:noFill/>
          <a:ln/>
        </p:spPr>
        <p:txBody>
          <a:bodyPr wrap="square" lIns="0" tIns="5080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Relevance for Glénat</a:t>
            </a:r>
            <a:endParaRPr lang="en-US" sz="675" dirty="0"/>
          </a:p>
        </p:txBody>
      </p:sp>
      <p:sp>
        <p:nvSpPr>
          <p:cNvPr id="101" name="Text 91"/>
          <p:cNvSpPr/>
          <p:nvPr/>
        </p:nvSpPr>
        <p:spPr>
          <a:xfrm>
            <a:off x="7334845" y="3463975"/>
            <a:ext cx="1693229" cy="2312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11"/>
              </a:lnSpc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Adjacent revenue stream; build via licensing engine and event partnerships</a:t>
            </a:r>
            <a:endParaRPr lang="en-US" sz="675" dirty="0"/>
          </a:p>
        </p:txBody>
      </p:sp>
      <p:sp>
        <p:nvSpPr>
          <p:cNvPr id="102" name="Text 92"/>
          <p:cNvSpPr/>
          <p:nvPr/>
        </p:nvSpPr>
        <p:spPr>
          <a:xfrm>
            <a:off x="85725" y="4337149"/>
            <a:ext cx="8972550" cy="415826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3" name="Shape 93"/>
          <p:cNvSpPr/>
          <p:nvPr/>
        </p:nvSpPr>
        <p:spPr>
          <a:xfrm>
            <a:off x="85725" y="4341912"/>
            <a:ext cx="8972550" cy="0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4" name="Text 94"/>
          <p:cNvSpPr/>
          <p:nvPr/>
        </p:nvSpPr>
        <p:spPr>
          <a:xfrm>
            <a:off x="145505" y="4506962"/>
            <a:ext cx="1674861" cy="85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6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Rights flow downstream</a:t>
            </a:r>
            <a:endParaRPr lang="en-US" sz="600" dirty="0"/>
          </a:p>
        </p:txBody>
      </p:sp>
      <p:pic>
        <p:nvPicPr>
          <p:cNvPr id="105" name="Image 8" descr="/tmp/svg_1770933951899_8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3946" y="4502200"/>
            <a:ext cx="152400" cy="95250"/>
          </a:xfrm>
          <a:prstGeom prst="rect">
            <a:avLst/>
          </a:prstGeom>
        </p:spPr>
      </p:pic>
      <p:sp>
        <p:nvSpPr>
          <p:cNvPr id="106" name="Text 95"/>
          <p:cNvSpPr/>
          <p:nvPr/>
        </p:nvSpPr>
        <p:spPr>
          <a:xfrm>
            <a:off x="1939924" y="4506962"/>
            <a:ext cx="1675013" cy="85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6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scales with IP popularity</a:t>
            </a:r>
            <a:endParaRPr lang="en-US" sz="600" dirty="0"/>
          </a:p>
        </p:txBody>
      </p:sp>
      <p:pic>
        <p:nvPicPr>
          <p:cNvPr id="107" name="Image 9" descr="/tmp/svg_1770933951901_9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8515" y="4502200"/>
            <a:ext cx="152400" cy="95250"/>
          </a:xfrm>
          <a:prstGeom prst="rect">
            <a:avLst/>
          </a:prstGeom>
        </p:spPr>
      </p:pic>
      <p:sp>
        <p:nvSpPr>
          <p:cNvPr id="108" name="Text 96"/>
          <p:cNvSpPr/>
          <p:nvPr/>
        </p:nvSpPr>
        <p:spPr>
          <a:xfrm>
            <a:off x="3734495" y="4506962"/>
            <a:ext cx="1674861" cy="85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6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Margins increase downstream</a:t>
            </a:r>
            <a:endParaRPr lang="en-US" sz="600" dirty="0"/>
          </a:p>
        </p:txBody>
      </p:sp>
      <p:pic>
        <p:nvPicPr>
          <p:cNvPr id="109" name="Image 10" descr="/tmp/svg_1770933951902_10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2936" y="4502200"/>
            <a:ext cx="152400" cy="95250"/>
          </a:xfrm>
          <a:prstGeom prst="rect">
            <a:avLst/>
          </a:prstGeom>
        </p:spPr>
      </p:pic>
      <p:sp>
        <p:nvSpPr>
          <p:cNvPr id="110" name="Text 97"/>
          <p:cNvSpPr/>
          <p:nvPr/>
        </p:nvSpPr>
        <p:spPr>
          <a:xfrm>
            <a:off x="5528914" y="4506962"/>
            <a:ext cx="1675013" cy="85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6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Anime drives 2x+ print uplift</a:t>
            </a:r>
            <a:endParaRPr lang="en-US" sz="600" dirty="0"/>
          </a:p>
        </p:txBody>
      </p:sp>
      <p:pic>
        <p:nvPicPr>
          <p:cNvPr id="111" name="Image 11" descr="/tmp/svg_1770933951903_1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7505" y="4502200"/>
            <a:ext cx="152400" cy="95250"/>
          </a:xfrm>
          <a:prstGeom prst="rect">
            <a:avLst/>
          </a:prstGeom>
        </p:spPr>
      </p:pic>
      <p:sp>
        <p:nvSpPr>
          <p:cNvPr id="112" name="Text 98"/>
          <p:cNvSpPr/>
          <p:nvPr/>
        </p:nvSpPr>
        <p:spPr>
          <a:xfrm>
            <a:off x="7323484" y="4506962"/>
            <a:ext cx="1675013" cy="85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6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Highest unit economics</a:t>
            </a:r>
            <a:endParaRPr lang="en-US" sz="600" dirty="0"/>
          </a:p>
        </p:txBody>
      </p:sp>
      <p:sp>
        <p:nvSpPr>
          <p:cNvPr id="113" name="Text 99"/>
          <p:cNvSpPr/>
          <p:nvPr/>
        </p:nvSpPr>
        <p:spPr>
          <a:xfrm>
            <a:off x="76200" y="4905375"/>
            <a:ext cx="376991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Sources: Grand View Research (2025), Mordor Intelligence (2025), Statista (2024), team analysis</a:t>
            </a:r>
            <a:endParaRPr lang="en-US" sz="675" dirty="0"/>
          </a:p>
        </p:txBody>
      </p:sp>
      <p:sp>
        <p:nvSpPr>
          <p:cNvPr id="114" name="Text 100"/>
          <p:cNvSpPr/>
          <p:nvPr/>
        </p:nvSpPr>
        <p:spPr>
          <a:xfrm>
            <a:off x="8707189" y="4905375"/>
            <a:ext cx="367823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Nexus | 3</a:t>
            </a:r>
            <a:endParaRPr lang="en-US" sz="67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" y="152400"/>
            <a:ext cx="9171432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Global manga value chain is $10-19B growing 8-20% CAGR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76200" y="422225"/>
            <a:ext cx="9171432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400"/>
              </a:spcBef>
              <a:buNone/>
            </a:pPr>
            <a:r>
              <a:rPr lang="en-US" sz="82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Licensing generates 3-4x the EBITDA margin of traditional publishing</a:t>
            </a:r>
            <a:endParaRPr lang="en-US" sz="825" dirty="0"/>
          </a:p>
        </p:txBody>
      </p:sp>
      <p:sp>
        <p:nvSpPr>
          <p:cNvPr id="4" name="Text 2"/>
          <p:cNvSpPr/>
          <p:nvPr/>
        </p:nvSpPr>
        <p:spPr>
          <a:xfrm>
            <a:off x="76200" y="761851"/>
            <a:ext cx="5903416" cy="4000649"/>
          </a:xfrm>
          <a:prstGeom prst="rect">
            <a:avLst/>
          </a:prstGeom>
          <a:noFill/>
          <a:ln w="9525">
            <a:solidFill>
              <a:srgbClr val="DAE3F3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85725" y="771376"/>
            <a:ext cx="5884366" cy="507950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263426" y="907852"/>
            <a:ext cx="563954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Manga value chain segments by estimated market size and EBITDA margin</a:t>
            </a:r>
            <a:endParaRPr lang="en-US" sz="825" dirty="0"/>
          </a:p>
        </p:txBody>
      </p:sp>
      <p:sp>
        <p:nvSpPr>
          <p:cNvPr id="7" name="Text 5"/>
          <p:cNvSpPr/>
          <p:nvPr/>
        </p:nvSpPr>
        <p:spPr>
          <a:xfrm>
            <a:off x="263426" y="1047452"/>
            <a:ext cx="5639544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200"/>
              </a:spcBef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size ($B, approximate midpoint), EBITDA margin range (%)</a:t>
            </a:r>
            <a:endParaRPr lang="en-US" sz="675" dirty="0"/>
          </a:p>
        </p:txBody>
      </p:sp>
      <p:pic>
        <p:nvPicPr>
          <p:cNvPr id="8" name="Image 0" descr="/tmp/echarts_1770933612108_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" y="1279327"/>
            <a:ext cx="5734050" cy="3171825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6106567" y="761851"/>
            <a:ext cx="2961233" cy="4000649"/>
          </a:xfrm>
          <a:prstGeom prst="rect">
            <a:avLst/>
          </a:prstGeom>
          <a:noFill/>
          <a:ln w="9525">
            <a:solidFill>
              <a:srgbClr val="DAE3F3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7"/>
          <p:cNvSpPr/>
          <p:nvPr/>
        </p:nvSpPr>
        <p:spPr>
          <a:xfrm>
            <a:off x="6116092" y="771376"/>
            <a:ext cx="2942183" cy="507950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8"/>
          <p:cNvSpPr/>
          <p:nvPr/>
        </p:nvSpPr>
        <p:spPr>
          <a:xfrm>
            <a:off x="6293793" y="968127"/>
            <a:ext cx="1176031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market data points</a:t>
            </a:r>
            <a:endParaRPr lang="en-US" sz="825" dirty="0"/>
          </a:p>
        </p:txBody>
      </p:sp>
      <p:sp>
        <p:nvSpPr>
          <p:cNvPr id="12" name="Text 9"/>
          <p:cNvSpPr/>
          <p:nvPr/>
        </p:nvSpPr>
        <p:spPr>
          <a:xfrm>
            <a:off x="6268492" y="1406277"/>
            <a:ext cx="2637383" cy="2027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4460" indent="-124460" algn="l">
              <a:lnSpc>
                <a:spcPts val="1088"/>
              </a:lnSpc>
              <a:spcAft>
                <a:spcPts val="1000"/>
              </a:spcAft>
              <a:buClr>
                <a:srgbClr val="1E3A5F"/>
              </a:buClr>
              <a:buSzPct val="100000"/>
              <a:buChar char="■"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manga market consensus: $13-15B in 2025</a:t>
            </a: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(range: $10.2B Grand View to $19.4B Mordor Intelligence)</a:t>
            </a:r>
            <a:endParaRPr lang="en-US" sz="750" dirty="0"/>
          </a:p>
          <a:p>
            <a:pPr marL="124460" indent="-124460" algn="l">
              <a:lnSpc>
                <a:spcPts val="1088"/>
              </a:lnSpc>
              <a:spcAft>
                <a:spcPts val="1000"/>
              </a:spcAft>
              <a:buClr>
                <a:srgbClr val="1E3A5F"/>
              </a:buClr>
              <a:buSzPct val="100000"/>
              <a:buChar char="■"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CAGR to 2030: 7.8-20.5%</a:t>
            </a: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depending on analyst and segment definition</a:t>
            </a:r>
            <a:endParaRPr lang="en-US" sz="750" dirty="0"/>
          </a:p>
          <a:p>
            <a:pPr marL="124460" indent="-124460" algn="l">
              <a:lnSpc>
                <a:spcPts val="1088"/>
              </a:lnSpc>
              <a:spcAft>
                <a:spcPts val="1000"/>
              </a:spcAft>
              <a:buClr>
                <a:srgbClr val="1E3A5F"/>
              </a:buClr>
              <a:buSzPct val="100000"/>
              <a:buChar char="■"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Japan domestic: ~$4.7B in 2024</a:t>
            </a: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(704.3B yen), 7th consecutive year of growth</a:t>
            </a:r>
            <a:endParaRPr lang="en-US" sz="750" dirty="0"/>
          </a:p>
          <a:p>
            <a:pPr marL="124460" indent="-124460" algn="l">
              <a:lnSpc>
                <a:spcPts val="1088"/>
              </a:lnSpc>
              <a:spcAft>
                <a:spcPts val="1000"/>
              </a:spcAft>
              <a:buClr>
                <a:srgbClr val="1E3A5F"/>
              </a:buClr>
              <a:buSzPct val="100000"/>
              <a:buChar char="■"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now 66-73%</a:t>
            </a: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of global manga revenue, accelerating post-pandemic shift</a:t>
            </a:r>
            <a:endParaRPr lang="en-US" sz="750" dirty="0"/>
          </a:p>
          <a:p>
            <a:pPr marL="124460" indent="-124460" algn="l">
              <a:lnSpc>
                <a:spcPts val="1088"/>
              </a:lnSpc>
              <a:spcAft>
                <a:spcPts val="1000"/>
              </a:spcAft>
              <a:buClr>
                <a:srgbClr val="1E3A5F"/>
              </a:buClr>
              <a:buSzPct val="100000"/>
              <a:buChar char="■"/>
            </a:pPr>
            <a:r>
              <a:rPr lang="en-US" sz="7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Licensing/IP is the largest and highest-margin segment,</a:t>
            </a:r>
            <a:r>
              <a:rPr lang="en-US" sz="7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generating 3-4x the EBITDA margin of traditional publishing</a:t>
            </a:r>
            <a:endParaRPr lang="en-US" sz="750" dirty="0"/>
          </a:p>
        </p:txBody>
      </p:sp>
      <p:sp>
        <p:nvSpPr>
          <p:cNvPr id="13" name="Text 10"/>
          <p:cNvSpPr/>
          <p:nvPr/>
        </p:nvSpPr>
        <p:spPr>
          <a:xfrm>
            <a:off x="76200" y="4905375"/>
            <a:ext cx="4158689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Sources: Grand View Research (2025), Mordor Intelligence (2025), Straits Research (2025), Statista (2024)</a:t>
            </a:r>
            <a:endParaRPr lang="en-US" sz="675" dirty="0"/>
          </a:p>
        </p:txBody>
      </p:sp>
      <p:sp>
        <p:nvSpPr>
          <p:cNvPr id="14" name="Text 11"/>
          <p:cNvSpPr/>
          <p:nvPr/>
        </p:nvSpPr>
        <p:spPr>
          <a:xfrm>
            <a:off x="8707189" y="4905375"/>
            <a:ext cx="367823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Nexus | 3</a:t>
            </a:r>
            <a:endParaRPr lang="en-US" sz="67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" y="152400"/>
            <a:ext cx="9171432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875"/>
              </a:lnSpc>
              <a:buNone/>
            </a:pPr>
            <a:r>
              <a:rPr lang="en-US" sz="15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France is the #1 manga market outside Japan at ~EUR285M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76200" y="441275"/>
            <a:ext cx="9171432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400"/>
              </a:spcBef>
              <a:buNone/>
            </a:pPr>
            <a:r>
              <a:rPr lang="en-US" sz="82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Post-peak normalization demands selective positioning</a:t>
            </a:r>
            <a:endParaRPr lang="en-US" sz="825" dirty="0"/>
          </a:p>
        </p:txBody>
      </p:sp>
      <p:sp>
        <p:nvSpPr>
          <p:cNvPr id="4" name="Text 2"/>
          <p:cNvSpPr/>
          <p:nvPr/>
        </p:nvSpPr>
        <p:spPr>
          <a:xfrm>
            <a:off x="76200" y="761851"/>
            <a:ext cx="8991600" cy="4000649"/>
          </a:xfrm>
          <a:prstGeom prst="rect">
            <a:avLst/>
          </a:prstGeom>
          <a:noFill/>
          <a:ln w="9525">
            <a:solidFill>
              <a:srgbClr val="DAE3F3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85725" y="771376"/>
            <a:ext cx="8972550" cy="507950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263426" y="968127"/>
            <a:ext cx="564592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French manga market revenue (EUR M), 2019-2025</a:t>
            </a:r>
            <a:endParaRPr lang="en-US" sz="825" dirty="0"/>
          </a:p>
        </p:txBody>
      </p:sp>
      <p:sp>
        <p:nvSpPr>
          <p:cNvPr id="7" name="Text 5"/>
          <p:cNvSpPr/>
          <p:nvPr/>
        </p:nvSpPr>
        <p:spPr>
          <a:xfrm>
            <a:off x="5900142" y="968127"/>
            <a:ext cx="3040041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market dynamics</a:t>
            </a:r>
            <a:endParaRPr lang="en-US" sz="825" dirty="0"/>
          </a:p>
        </p:txBody>
      </p:sp>
      <p:sp>
        <p:nvSpPr>
          <p:cNvPr id="8" name="Text 6"/>
          <p:cNvSpPr/>
          <p:nvPr/>
        </p:nvSpPr>
        <p:spPr>
          <a:xfrm>
            <a:off x="136475" y="1330077"/>
            <a:ext cx="5696319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FFFFFF">
                    <a:alpha val="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Line chart showing French manga market revenue trajectory 2019-2025</a:t>
            </a:r>
            <a:endParaRPr lang="en-US" sz="675" dirty="0"/>
          </a:p>
        </p:txBody>
      </p:sp>
      <p:pic>
        <p:nvPicPr>
          <p:cNvPr id="9" name="Image 0" descr="/tmp/echarts_1770933619839_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75" y="1425327"/>
            <a:ext cx="5581650" cy="3305175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5924104" y="2068264"/>
            <a:ext cx="3007221" cy="1924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06680" indent="-106680" algn="l">
              <a:lnSpc>
                <a:spcPts val="1196"/>
              </a:lnSpc>
              <a:spcAft>
                <a:spcPts val="800"/>
              </a:spcAft>
              <a:buClr>
                <a:srgbClr val="1E3A5F"/>
              </a:buClr>
              <a:buSzPct val="100000"/>
              <a:buChar char="■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peak: 47M copies, EUR353M</a:t>
            </a:r>
            <a:r>
              <a:rPr lang="en-US" sz="8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representing a 2x increase vs. 2019 pre-pandemic levels</a:t>
            </a:r>
            <a:endParaRPr lang="en-US" sz="825" dirty="0"/>
          </a:p>
          <a:p>
            <a:pPr marL="106680" indent="-106680" algn="l">
              <a:lnSpc>
                <a:spcPts val="1196"/>
              </a:lnSpc>
              <a:spcAft>
                <a:spcPts val="800"/>
              </a:spcAft>
              <a:buClr>
                <a:srgbClr val="1E3A5F"/>
              </a:buClr>
              <a:buSzPct val="100000"/>
              <a:buChar char="■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Manga = 50-57% of French comics</a:t>
            </a:r>
            <a:r>
              <a:rPr lang="en-US" sz="8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by volume, dominating the broader BD market segment</a:t>
            </a:r>
            <a:endParaRPr lang="en-US" sz="825" dirty="0"/>
          </a:p>
          <a:p>
            <a:pPr marL="106680" indent="-106680" algn="l">
              <a:lnSpc>
                <a:spcPts val="1196"/>
              </a:lnSpc>
              <a:spcAft>
                <a:spcPts val="800"/>
              </a:spcAft>
              <a:buClr>
                <a:srgbClr val="1E3A5F"/>
              </a:buClr>
              <a:buSzPct val="100000"/>
              <a:buChar char="■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Physical retail = 98% of sales;</a:t>
            </a:r>
            <a:r>
              <a:rPr lang="en-US" sz="8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fixed-price book law (loi Lang) protects publisher margins</a:t>
            </a:r>
            <a:endParaRPr lang="en-US" sz="825" dirty="0"/>
          </a:p>
          <a:p>
            <a:pPr marL="106680" indent="-106680" algn="l">
              <a:lnSpc>
                <a:spcPts val="1196"/>
              </a:lnSpc>
              <a:spcAft>
                <a:spcPts val="800"/>
              </a:spcAft>
              <a:buClr>
                <a:srgbClr val="1E3A5F"/>
              </a:buClr>
              <a:buSzPct val="100000"/>
              <a:buChar char="■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Culture Pass effect: only 6%;</a:t>
            </a:r>
            <a:r>
              <a:rPr lang="en-US" sz="8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94% of growth driven by anime-streaming exposure</a:t>
            </a:r>
            <a:endParaRPr lang="en-US" sz="825" dirty="0"/>
          </a:p>
          <a:p>
            <a:pPr marL="106680" indent="-106680" algn="l">
              <a:lnSpc>
                <a:spcPts val="1196"/>
              </a:lnSpc>
              <a:spcAft>
                <a:spcPts val="800"/>
              </a:spcAft>
              <a:buClr>
                <a:srgbClr val="1E3A5F"/>
              </a:buClr>
              <a:buSzPct val="100000"/>
              <a:buChar char="■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market still 25-30% above</a:t>
            </a:r>
            <a:r>
              <a:rPr lang="en-US" sz="8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pre-pandemic levels despite post-peak normalization</a:t>
            </a:r>
            <a:endParaRPr lang="en-US" sz="825" dirty="0"/>
          </a:p>
        </p:txBody>
      </p:sp>
      <p:sp>
        <p:nvSpPr>
          <p:cNvPr id="11" name="Text 8"/>
          <p:cNvSpPr/>
          <p:nvPr/>
        </p:nvSpPr>
        <p:spPr>
          <a:xfrm>
            <a:off x="76200" y="4901505"/>
            <a:ext cx="3338944" cy="102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10"/>
              </a:lnSpc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Sources: GfK France (2022), Livres Hebdo (2025), NielsenIQ BookData (2025), ACBD</a:t>
            </a:r>
            <a:endParaRPr lang="en-US" sz="675" dirty="0"/>
          </a:p>
        </p:txBody>
      </p:sp>
      <p:sp>
        <p:nvSpPr>
          <p:cNvPr id="12" name="Text 9"/>
          <p:cNvSpPr/>
          <p:nvPr/>
        </p:nvSpPr>
        <p:spPr>
          <a:xfrm>
            <a:off x="8707189" y="4905375"/>
            <a:ext cx="367823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Nexus | 4</a:t>
            </a:r>
            <a:endParaRPr lang="en-US" sz="675" dirty="0"/>
          </a:p>
        </p:txBody>
      </p:sp>
      <p:sp>
        <p:nvSpPr>
          <p:cNvPr id="13" name="Text 10"/>
          <p:cNvSpPr/>
          <p:nvPr/>
        </p:nvSpPr>
        <p:spPr>
          <a:xfrm>
            <a:off x="182195" y="3848249"/>
            <a:ext cx="955357" cy="12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Pre-pandemic baseline</a:t>
            </a:r>
            <a:endParaRPr lang="en-US" sz="67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" y="152400"/>
            <a:ext cx="5554837" cy="219075"/>
          </a:xfrm>
          <a:prstGeom prst="rect">
            <a:avLst/>
          </a:prstGeom>
          <a:noFill/>
          <a:ln/>
        </p:spPr>
        <p:txBody>
          <a:bodyPr wrap="square" lIns="0" tIns="0" rIns="127000" bIns="0" rtlCol="0" anchor="t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Glénat leads French manga, but Pika and Kana are gaining share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8308628" y="203150"/>
            <a:ext cx="253901" cy="126950"/>
          </a:xfrm>
          <a:prstGeom prst="rect">
            <a:avLst/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8638729" y="218926"/>
            <a:ext cx="437653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2007 share</a:t>
            </a:r>
            <a:endParaRPr lang="en-US" sz="675" dirty="0"/>
          </a:p>
        </p:txBody>
      </p:sp>
      <p:sp>
        <p:nvSpPr>
          <p:cNvPr id="5" name="Text 3"/>
          <p:cNvSpPr/>
          <p:nvPr/>
        </p:nvSpPr>
        <p:spPr>
          <a:xfrm>
            <a:off x="8334821" y="380851"/>
            <a:ext cx="253901" cy="126950"/>
          </a:xfrm>
          <a:prstGeom prst="rect">
            <a:avLst/>
          </a:prstGeom>
          <a:solidFill>
            <a:srgbClr val="2E75B6"/>
          </a:solidFill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64922" y="396627"/>
            <a:ext cx="41093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~2024 est.</a:t>
            </a:r>
            <a:endParaRPr lang="en-US" sz="675" dirty="0"/>
          </a:p>
        </p:txBody>
      </p:sp>
      <p:sp>
        <p:nvSpPr>
          <p:cNvPr id="7" name="Text 5"/>
          <p:cNvSpPr/>
          <p:nvPr/>
        </p:nvSpPr>
        <p:spPr>
          <a:xfrm>
            <a:off x="76200" y="761851"/>
            <a:ext cx="6028879" cy="4000649"/>
          </a:xfrm>
          <a:prstGeom prst="rect">
            <a:avLst/>
          </a:prstGeom>
          <a:noFill/>
          <a:ln w="9525">
            <a:solidFill>
              <a:srgbClr val="DAE3F3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85725" y="771376"/>
            <a:ext cx="6009829" cy="482501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263426" y="847576"/>
            <a:ext cx="576751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French manga publisher market share</a:t>
            </a:r>
            <a:endParaRPr lang="en-US" sz="825" dirty="0"/>
          </a:p>
        </p:txBody>
      </p:sp>
      <p:sp>
        <p:nvSpPr>
          <p:cNvPr id="10" name="Text 8"/>
          <p:cNvSpPr/>
          <p:nvPr/>
        </p:nvSpPr>
        <p:spPr>
          <a:xfrm>
            <a:off x="263426" y="987177"/>
            <a:ext cx="576751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200"/>
              </a:spcBef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% of manga market volume, 2007 vs ~2024 estimated</a:t>
            </a:r>
            <a:endParaRPr lang="en-US" sz="675" dirty="0"/>
          </a:p>
        </p:txBody>
      </p:sp>
      <p:pic>
        <p:nvPicPr>
          <p:cNvPr id="11" name="Image 0" descr="/tmp/echarts_1770933627520_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" y="1330077"/>
            <a:ext cx="5857875" cy="304800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6206579" y="761851"/>
            <a:ext cx="2861221" cy="4000649"/>
          </a:xfrm>
          <a:prstGeom prst="roundRect">
            <a:avLst>
              <a:gd name="adj" fmla="val 1332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0"/>
          <p:cNvSpPr/>
          <p:nvPr/>
        </p:nvSpPr>
        <p:spPr>
          <a:xfrm>
            <a:off x="6435179" y="990451"/>
            <a:ext cx="2452101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800"/>
              </a:spcAft>
              <a:buNone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dynamics</a:t>
            </a:r>
            <a:endParaRPr lang="en-US" sz="825" dirty="0"/>
          </a:p>
        </p:txBody>
      </p:sp>
      <p:sp>
        <p:nvSpPr>
          <p:cNvPr id="14" name="Text 11"/>
          <p:cNvSpPr/>
          <p:nvPr/>
        </p:nvSpPr>
        <p:spPr>
          <a:xfrm>
            <a:off x="6435179" y="1206252"/>
            <a:ext cx="2404021" cy="1905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2"/>
          <p:cNvSpPr/>
          <p:nvPr/>
        </p:nvSpPr>
        <p:spPr>
          <a:xfrm>
            <a:off x="6435179" y="1377702"/>
            <a:ext cx="2404021" cy="2227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4460" indent="-124460" algn="l">
              <a:lnSpc>
                <a:spcPts val="1196"/>
              </a:lnSpc>
              <a:spcAft>
                <a:spcPts val="800"/>
              </a:spcAft>
              <a:buClr>
                <a:srgbClr val="FFFFFF"/>
              </a:buClr>
              <a:buSzPct val="100000"/>
              <a:buChar char="■"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Glénat anchors on One Piece</a:t>
            </a: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(51M+ copies in France, 6 of top 10 bestselling manga in 2024)</a:t>
            </a:r>
            <a:endParaRPr lang="en-US" sz="825" dirty="0"/>
          </a:p>
          <a:p>
            <a:pPr marL="124460" indent="-124460" algn="l">
              <a:lnSpc>
                <a:spcPts val="1196"/>
              </a:lnSpc>
              <a:spcAft>
                <a:spcPts val="800"/>
              </a:spcAft>
              <a:buClr>
                <a:srgbClr val="FFFFFF"/>
              </a:buClr>
              <a:buSzPct val="100000"/>
              <a:buChar char="■"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Pika gaining fast:</a:t>
            </a: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Blue Lock, Demon Slayer, My Hero Academia, Jujutsu Kaisen, Chainsaw Man</a:t>
            </a:r>
            <a:endParaRPr lang="en-US" sz="825" dirty="0"/>
          </a:p>
          <a:p>
            <a:pPr marL="124460" indent="-124460" algn="l">
              <a:lnSpc>
                <a:spcPts val="1196"/>
              </a:lnSpc>
              <a:spcAft>
                <a:spcPts val="800"/>
              </a:spcAft>
              <a:buClr>
                <a:srgbClr val="FFFFFF"/>
              </a:buClr>
              <a:buSzPct val="100000"/>
              <a:buChar char="■"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Kurokawa differentiates</a:t>
            </a: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via premium editions (Berserk deluxe at €49.99)</a:t>
            </a:r>
            <a:endParaRPr lang="en-US" sz="825" dirty="0"/>
          </a:p>
          <a:p>
            <a:pPr marL="124460" indent="-124460" algn="l">
              <a:lnSpc>
                <a:spcPts val="1196"/>
              </a:lnSpc>
              <a:spcAft>
                <a:spcPts val="800"/>
              </a:spcAft>
              <a:buClr>
                <a:srgbClr val="FFFFFF"/>
              </a:buClr>
              <a:buSzPct val="100000"/>
              <a:buChar char="■"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Kazé/Crunchyroll:</a:t>
            </a: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vertically integrated with anime streaming</a:t>
            </a:r>
            <a:endParaRPr lang="en-US" sz="825" dirty="0"/>
          </a:p>
          <a:p>
            <a:pPr marL="124460" indent="-124460" algn="l">
              <a:lnSpc>
                <a:spcPts val="1196"/>
              </a:lnSpc>
              <a:spcAft>
                <a:spcPts val="800"/>
              </a:spcAft>
              <a:buClr>
                <a:srgbClr val="FFFFFF"/>
              </a:buClr>
              <a:buSzPct val="100000"/>
              <a:buChar char="■"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4 publishers</a:t>
            </a: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estimated at 65-75% combined market share</a:t>
            </a:r>
            <a:endParaRPr lang="en-US" sz="825" dirty="0"/>
          </a:p>
        </p:txBody>
      </p:sp>
      <p:sp>
        <p:nvSpPr>
          <p:cNvPr id="16" name="Text 13"/>
          <p:cNvSpPr/>
          <p:nvPr/>
        </p:nvSpPr>
        <p:spPr>
          <a:xfrm>
            <a:off x="76200" y="4905375"/>
            <a:ext cx="3460540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Sources: Comipress (2007 data), Statista (2019-2024), Livres Hebdo, ComicsBeat (2024)</a:t>
            </a:r>
            <a:endParaRPr lang="en-US" sz="675" dirty="0"/>
          </a:p>
        </p:txBody>
      </p:sp>
      <p:sp>
        <p:nvSpPr>
          <p:cNvPr id="17" name="Text 14"/>
          <p:cNvSpPr/>
          <p:nvPr/>
        </p:nvSpPr>
        <p:spPr>
          <a:xfrm>
            <a:off x="8707189" y="4905375"/>
            <a:ext cx="367823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Nexus | 5</a:t>
            </a:r>
            <a:endParaRPr lang="en-US" sz="67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" y="152400"/>
            <a:ext cx="9171432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875"/>
              </a:lnSpc>
              <a:buNone/>
            </a:pPr>
            <a:r>
              <a:rPr lang="en-US" sz="15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Glenat generates EUR146M revenue with 21% EBITDA margin and EUR86.9M equity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76200" y="415826"/>
            <a:ext cx="9171432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200"/>
              </a:spcBef>
              <a:buNone/>
            </a:pPr>
            <a:r>
              <a:rPr lang="en-US" sz="82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Strong financial platform for acquisition: high margins, lean cost structure, robust balance sheet</a:t>
            </a:r>
            <a:endParaRPr lang="en-US" sz="825" dirty="0"/>
          </a:p>
        </p:txBody>
      </p:sp>
      <p:sp>
        <p:nvSpPr>
          <p:cNvPr id="4" name="Text 2"/>
          <p:cNvSpPr/>
          <p:nvPr/>
        </p:nvSpPr>
        <p:spPr>
          <a:xfrm>
            <a:off x="76200" y="761851"/>
            <a:ext cx="2171700" cy="1238101"/>
          </a:xfrm>
          <a:prstGeom prst="rect">
            <a:avLst/>
          </a:prstGeom>
          <a:noFill/>
          <a:ln w="9525">
            <a:solidFill>
              <a:srgbClr val="DAE3F3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85725" y="771376"/>
            <a:ext cx="2152650" cy="380851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212675" y="904577"/>
            <a:ext cx="55074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</a:t>
            </a:r>
            <a:endParaRPr lang="en-US" sz="825" dirty="0"/>
          </a:p>
        </p:txBody>
      </p:sp>
      <p:sp>
        <p:nvSpPr>
          <p:cNvPr id="7" name="Text 5"/>
          <p:cNvSpPr/>
          <p:nvPr/>
        </p:nvSpPr>
        <p:spPr>
          <a:xfrm>
            <a:off x="212675" y="1387971"/>
            <a:ext cx="1936724" cy="1256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90"/>
              </a:lnSpc>
              <a:buNone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EUR146M</a:t>
            </a:r>
            <a:endParaRPr lang="en-US" sz="825" dirty="0"/>
          </a:p>
        </p:txBody>
      </p:sp>
      <p:sp>
        <p:nvSpPr>
          <p:cNvPr id="8" name="Text 6"/>
          <p:cNvSpPr/>
          <p:nvPr/>
        </p:nvSpPr>
        <p:spPr>
          <a:xfrm>
            <a:off x="212675" y="1538883"/>
            <a:ext cx="1936724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200"/>
              </a:spcBef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FY 2023</a:t>
            </a:r>
            <a:endParaRPr lang="en-US" sz="675" dirty="0"/>
          </a:p>
        </p:txBody>
      </p:sp>
      <p:sp>
        <p:nvSpPr>
          <p:cNvPr id="9" name="Text 7"/>
          <p:cNvSpPr/>
          <p:nvPr/>
        </p:nvSpPr>
        <p:spPr>
          <a:xfrm>
            <a:off x="212675" y="1659434"/>
            <a:ext cx="1936724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200"/>
              </a:spcBef>
              <a:buNone/>
            </a:pPr>
            <a:r>
              <a:rPr lang="en-US" sz="675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+42% YoY</a:t>
            </a:r>
            <a:endParaRPr lang="en-US" sz="675" dirty="0"/>
          </a:p>
        </p:txBody>
      </p:sp>
      <p:sp>
        <p:nvSpPr>
          <p:cNvPr id="10" name="Text 8"/>
          <p:cNvSpPr/>
          <p:nvPr/>
        </p:nvSpPr>
        <p:spPr>
          <a:xfrm>
            <a:off x="2349401" y="761851"/>
            <a:ext cx="2171849" cy="1238101"/>
          </a:xfrm>
          <a:prstGeom prst="rect">
            <a:avLst/>
          </a:prstGeom>
          <a:noFill/>
          <a:ln w="9525">
            <a:solidFill>
              <a:srgbClr val="DAE3F3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2358926" y="771376"/>
            <a:ext cx="2152799" cy="380851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2485876" y="904577"/>
            <a:ext cx="42702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825" dirty="0"/>
          </a:p>
        </p:txBody>
      </p:sp>
      <p:sp>
        <p:nvSpPr>
          <p:cNvPr id="13" name="Text 11"/>
          <p:cNvSpPr/>
          <p:nvPr/>
        </p:nvSpPr>
        <p:spPr>
          <a:xfrm>
            <a:off x="2485876" y="1448246"/>
            <a:ext cx="1936876" cy="1256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90"/>
              </a:lnSpc>
              <a:buNone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EUR30.5M</a:t>
            </a:r>
            <a:endParaRPr lang="en-US" sz="825" dirty="0"/>
          </a:p>
        </p:txBody>
      </p:sp>
      <p:sp>
        <p:nvSpPr>
          <p:cNvPr id="14" name="Text 12"/>
          <p:cNvSpPr/>
          <p:nvPr/>
        </p:nvSpPr>
        <p:spPr>
          <a:xfrm>
            <a:off x="2485876" y="1599158"/>
            <a:ext cx="1936876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200"/>
              </a:spcBef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20.9% margin</a:t>
            </a:r>
            <a:endParaRPr lang="en-US" sz="675" dirty="0"/>
          </a:p>
        </p:txBody>
      </p:sp>
      <p:sp>
        <p:nvSpPr>
          <p:cNvPr id="15" name="Text 13"/>
          <p:cNvSpPr/>
          <p:nvPr/>
        </p:nvSpPr>
        <p:spPr>
          <a:xfrm>
            <a:off x="4622750" y="761851"/>
            <a:ext cx="2171700" cy="1238101"/>
          </a:xfrm>
          <a:prstGeom prst="rect">
            <a:avLst/>
          </a:prstGeom>
          <a:noFill/>
          <a:ln w="9525">
            <a:solidFill>
              <a:srgbClr val="DAE3F3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4632275" y="771376"/>
            <a:ext cx="2152650" cy="380851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759226" y="904577"/>
            <a:ext cx="68388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PROFIT</a:t>
            </a:r>
            <a:endParaRPr lang="en-US" sz="825" dirty="0"/>
          </a:p>
        </p:txBody>
      </p:sp>
      <p:sp>
        <p:nvSpPr>
          <p:cNvPr id="18" name="Text 16"/>
          <p:cNvSpPr/>
          <p:nvPr/>
        </p:nvSpPr>
        <p:spPr>
          <a:xfrm>
            <a:off x="4759226" y="1448246"/>
            <a:ext cx="1936724" cy="1256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90"/>
              </a:lnSpc>
              <a:buNone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EUR19.7M</a:t>
            </a:r>
            <a:endParaRPr lang="en-US" sz="825" dirty="0"/>
          </a:p>
        </p:txBody>
      </p:sp>
      <p:sp>
        <p:nvSpPr>
          <p:cNvPr id="19" name="Text 17"/>
          <p:cNvSpPr/>
          <p:nvPr/>
        </p:nvSpPr>
        <p:spPr>
          <a:xfrm>
            <a:off x="4759226" y="1599158"/>
            <a:ext cx="1936724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200"/>
              </a:spcBef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13.5% margin</a:t>
            </a:r>
            <a:endParaRPr lang="en-US" sz="675" dirty="0"/>
          </a:p>
        </p:txBody>
      </p:sp>
      <p:sp>
        <p:nvSpPr>
          <p:cNvPr id="20" name="Text 18"/>
          <p:cNvSpPr/>
          <p:nvPr/>
        </p:nvSpPr>
        <p:spPr>
          <a:xfrm>
            <a:off x="6895951" y="761851"/>
            <a:ext cx="2171849" cy="1238101"/>
          </a:xfrm>
          <a:prstGeom prst="rect">
            <a:avLst/>
          </a:prstGeom>
          <a:noFill/>
          <a:ln w="9525">
            <a:solidFill>
              <a:srgbClr val="DAE3F3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6905476" y="771376"/>
            <a:ext cx="2152799" cy="380851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7032427" y="904577"/>
            <a:ext cx="42702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EQUITY</a:t>
            </a:r>
            <a:endParaRPr lang="en-US" sz="825" dirty="0"/>
          </a:p>
        </p:txBody>
      </p:sp>
      <p:sp>
        <p:nvSpPr>
          <p:cNvPr id="23" name="Text 21"/>
          <p:cNvSpPr/>
          <p:nvPr/>
        </p:nvSpPr>
        <p:spPr>
          <a:xfrm>
            <a:off x="7032427" y="1448246"/>
            <a:ext cx="1936876" cy="1256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90"/>
              </a:lnSpc>
              <a:buNone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EUR86.9M</a:t>
            </a:r>
            <a:endParaRPr lang="en-US" sz="825" dirty="0"/>
          </a:p>
        </p:txBody>
      </p:sp>
      <p:sp>
        <p:nvSpPr>
          <p:cNvPr id="24" name="Text 22"/>
          <p:cNvSpPr/>
          <p:nvPr/>
        </p:nvSpPr>
        <p:spPr>
          <a:xfrm>
            <a:off x="7032427" y="1599158"/>
            <a:ext cx="1936876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200"/>
              </a:spcBef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value</a:t>
            </a:r>
            <a:endParaRPr lang="en-US" sz="675" dirty="0"/>
          </a:p>
        </p:txBody>
      </p:sp>
      <p:sp>
        <p:nvSpPr>
          <p:cNvPr id="25" name="Text 23"/>
          <p:cNvSpPr/>
          <p:nvPr/>
        </p:nvSpPr>
        <p:spPr>
          <a:xfrm>
            <a:off x="76200" y="2076152"/>
            <a:ext cx="8991600" cy="1628477"/>
          </a:xfrm>
          <a:prstGeom prst="rect">
            <a:avLst/>
          </a:prstGeom>
          <a:noFill/>
          <a:ln w="9525">
            <a:solidFill>
              <a:srgbClr val="DAE3F3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85725" y="2085677"/>
            <a:ext cx="8972550" cy="215801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212675" y="2136428"/>
            <a:ext cx="8893022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Summary (2020-2023)</a:t>
            </a:r>
            <a:endParaRPr lang="en-US" sz="825" dirty="0"/>
          </a:p>
        </p:txBody>
      </p:sp>
      <p:sp>
        <p:nvSpPr>
          <p:cNvPr id="28" name="Shape 26"/>
          <p:cNvSpPr/>
          <p:nvPr/>
        </p:nvSpPr>
        <p:spPr>
          <a:xfrm>
            <a:off x="212675" y="2558504"/>
            <a:ext cx="8718649" cy="0"/>
          </a:xfrm>
          <a:prstGeom prst="line">
            <a:avLst/>
          </a:prstGeom>
          <a:noFill/>
          <a:ln w="1905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212675" y="2402979"/>
            <a:ext cx="3300841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Metric</a:t>
            </a:r>
            <a:endParaRPr lang="en-US" sz="675" dirty="0"/>
          </a:p>
        </p:txBody>
      </p:sp>
      <p:sp>
        <p:nvSpPr>
          <p:cNvPr id="30" name="Text 28"/>
          <p:cNvSpPr/>
          <p:nvPr/>
        </p:nvSpPr>
        <p:spPr>
          <a:xfrm>
            <a:off x="3499107" y="2402979"/>
            <a:ext cx="132024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</a:t>
            </a:r>
            <a:endParaRPr lang="en-US" sz="675" dirty="0"/>
          </a:p>
        </p:txBody>
      </p:sp>
      <p:sp>
        <p:nvSpPr>
          <p:cNvPr id="31" name="Text 29"/>
          <p:cNvSpPr/>
          <p:nvPr/>
        </p:nvSpPr>
        <p:spPr>
          <a:xfrm>
            <a:off x="4869662" y="2402979"/>
            <a:ext cx="1320397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</a:t>
            </a:r>
            <a:endParaRPr lang="en-US" sz="675" dirty="0"/>
          </a:p>
        </p:txBody>
      </p:sp>
      <p:sp>
        <p:nvSpPr>
          <p:cNvPr id="32" name="Text 30"/>
          <p:cNvSpPr/>
          <p:nvPr/>
        </p:nvSpPr>
        <p:spPr>
          <a:xfrm>
            <a:off x="6240372" y="2402979"/>
            <a:ext cx="132024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</a:t>
            </a:r>
            <a:endParaRPr lang="en-US" sz="675" dirty="0"/>
          </a:p>
        </p:txBody>
      </p:sp>
      <p:sp>
        <p:nvSpPr>
          <p:cNvPr id="33" name="Text 31"/>
          <p:cNvSpPr/>
          <p:nvPr/>
        </p:nvSpPr>
        <p:spPr>
          <a:xfrm>
            <a:off x="7610927" y="2402979"/>
            <a:ext cx="1320397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</a:t>
            </a:r>
            <a:endParaRPr lang="en-US" sz="675" dirty="0"/>
          </a:p>
        </p:txBody>
      </p:sp>
      <p:sp>
        <p:nvSpPr>
          <p:cNvPr id="34" name="Shape 32"/>
          <p:cNvSpPr/>
          <p:nvPr/>
        </p:nvSpPr>
        <p:spPr>
          <a:xfrm>
            <a:off x="212675" y="2744242"/>
            <a:ext cx="8718649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212675" y="2606129"/>
            <a:ext cx="3300841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(EURM)</a:t>
            </a:r>
            <a:endParaRPr lang="en-US" sz="675" dirty="0"/>
          </a:p>
        </p:txBody>
      </p:sp>
      <p:sp>
        <p:nvSpPr>
          <p:cNvPr id="36" name="Text 34"/>
          <p:cNvSpPr/>
          <p:nvPr/>
        </p:nvSpPr>
        <p:spPr>
          <a:xfrm>
            <a:off x="3499107" y="2606129"/>
            <a:ext cx="132024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67.5</a:t>
            </a:r>
            <a:endParaRPr lang="en-US" sz="675" dirty="0"/>
          </a:p>
        </p:txBody>
      </p:sp>
      <p:sp>
        <p:nvSpPr>
          <p:cNvPr id="37" name="Text 35"/>
          <p:cNvSpPr/>
          <p:nvPr/>
        </p:nvSpPr>
        <p:spPr>
          <a:xfrm>
            <a:off x="4869662" y="2606129"/>
            <a:ext cx="1320397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108.0</a:t>
            </a:r>
            <a:endParaRPr lang="en-US" sz="675" dirty="0"/>
          </a:p>
        </p:txBody>
      </p:sp>
      <p:sp>
        <p:nvSpPr>
          <p:cNvPr id="38" name="Text 36"/>
          <p:cNvSpPr/>
          <p:nvPr/>
        </p:nvSpPr>
        <p:spPr>
          <a:xfrm>
            <a:off x="6240372" y="2606129"/>
            <a:ext cx="132024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103.0</a:t>
            </a:r>
            <a:endParaRPr lang="en-US" sz="675" dirty="0"/>
          </a:p>
        </p:txBody>
      </p:sp>
      <p:sp>
        <p:nvSpPr>
          <p:cNvPr id="39" name="Text 37"/>
          <p:cNvSpPr/>
          <p:nvPr/>
        </p:nvSpPr>
        <p:spPr>
          <a:xfrm>
            <a:off x="7610927" y="2606129"/>
            <a:ext cx="1320397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146.0</a:t>
            </a:r>
            <a:endParaRPr lang="en-US" sz="675" dirty="0"/>
          </a:p>
        </p:txBody>
      </p:sp>
      <p:sp>
        <p:nvSpPr>
          <p:cNvPr id="40" name="Shape 38"/>
          <p:cNvSpPr/>
          <p:nvPr/>
        </p:nvSpPr>
        <p:spPr>
          <a:xfrm>
            <a:off x="212675" y="2925217"/>
            <a:ext cx="8718649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212675" y="2787104"/>
            <a:ext cx="3300841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 (EURM)</a:t>
            </a:r>
            <a:endParaRPr lang="en-US" sz="675" dirty="0"/>
          </a:p>
        </p:txBody>
      </p:sp>
      <p:sp>
        <p:nvSpPr>
          <p:cNvPr id="42" name="Text 40"/>
          <p:cNvSpPr/>
          <p:nvPr/>
        </p:nvSpPr>
        <p:spPr>
          <a:xfrm>
            <a:off x="3499107" y="2787104"/>
            <a:ext cx="132024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15.3</a:t>
            </a:r>
            <a:endParaRPr lang="en-US" sz="675" dirty="0"/>
          </a:p>
        </p:txBody>
      </p:sp>
      <p:sp>
        <p:nvSpPr>
          <p:cNvPr id="43" name="Text 41"/>
          <p:cNvSpPr/>
          <p:nvPr/>
        </p:nvSpPr>
        <p:spPr>
          <a:xfrm>
            <a:off x="4869662" y="2787104"/>
            <a:ext cx="1320397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35.7</a:t>
            </a:r>
            <a:endParaRPr lang="en-US" sz="675" dirty="0"/>
          </a:p>
        </p:txBody>
      </p:sp>
      <p:sp>
        <p:nvSpPr>
          <p:cNvPr id="44" name="Text 42"/>
          <p:cNvSpPr/>
          <p:nvPr/>
        </p:nvSpPr>
        <p:spPr>
          <a:xfrm>
            <a:off x="6240372" y="2787104"/>
            <a:ext cx="132024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31.1</a:t>
            </a:r>
            <a:endParaRPr lang="en-US" sz="675" dirty="0"/>
          </a:p>
        </p:txBody>
      </p:sp>
      <p:sp>
        <p:nvSpPr>
          <p:cNvPr id="45" name="Text 43"/>
          <p:cNvSpPr/>
          <p:nvPr/>
        </p:nvSpPr>
        <p:spPr>
          <a:xfrm>
            <a:off x="7610927" y="2787104"/>
            <a:ext cx="1320397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30.5</a:t>
            </a:r>
            <a:endParaRPr lang="en-US" sz="675" dirty="0"/>
          </a:p>
        </p:txBody>
      </p:sp>
      <p:sp>
        <p:nvSpPr>
          <p:cNvPr id="46" name="Shape 44"/>
          <p:cNvSpPr/>
          <p:nvPr/>
        </p:nvSpPr>
        <p:spPr>
          <a:xfrm>
            <a:off x="212675" y="3106192"/>
            <a:ext cx="8718649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212675" y="2968079"/>
            <a:ext cx="3300841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Profit (EURM)</a:t>
            </a:r>
            <a:endParaRPr lang="en-US" sz="675" dirty="0"/>
          </a:p>
        </p:txBody>
      </p:sp>
      <p:sp>
        <p:nvSpPr>
          <p:cNvPr id="48" name="Text 46"/>
          <p:cNvSpPr/>
          <p:nvPr/>
        </p:nvSpPr>
        <p:spPr>
          <a:xfrm>
            <a:off x="3499107" y="2968079"/>
            <a:ext cx="132024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9.7</a:t>
            </a:r>
            <a:endParaRPr lang="en-US" sz="675" dirty="0"/>
          </a:p>
        </p:txBody>
      </p:sp>
      <p:sp>
        <p:nvSpPr>
          <p:cNvPr id="49" name="Text 47"/>
          <p:cNvSpPr/>
          <p:nvPr/>
        </p:nvSpPr>
        <p:spPr>
          <a:xfrm>
            <a:off x="4869662" y="2968079"/>
            <a:ext cx="1320397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24.2</a:t>
            </a:r>
            <a:endParaRPr lang="en-US" sz="675" dirty="0"/>
          </a:p>
        </p:txBody>
      </p:sp>
      <p:sp>
        <p:nvSpPr>
          <p:cNvPr id="50" name="Text 48"/>
          <p:cNvSpPr/>
          <p:nvPr/>
        </p:nvSpPr>
        <p:spPr>
          <a:xfrm>
            <a:off x="6240372" y="2968079"/>
            <a:ext cx="132024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18.4</a:t>
            </a:r>
            <a:endParaRPr lang="en-US" sz="675" dirty="0"/>
          </a:p>
        </p:txBody>
      </p:sp>
      <p:sp>
        <p:nvSpPr>
          <p:cNvPr id="51" name="Text 49"/>
          <p:cNvSpPr/>
          <p:nvPr/>
        </p:nvSpPr>
        <p:spPr>
          <a:xfrm>
            <a:off x="7610927" y="2968079"/>
            <a:ext cx="1320397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19.7</a:t>
            </a:r>
            <a:endParaRPr lang="en-US" sz="675" dirty="0"/>
          </a:p>
        </p:txBody>
      </p:sp>
      <p:sp>
        <p:nvSpPr>
          <p:cNvPr id="52" name="Shape 50"/>
          <p:cNvSpPr/>
          <p:nvPr/>
        </p:nvSpPr>
        <p:spPr>
          <a:xfrm>
            <a:off x="212675" y="3287167"/>
            <a:ext cx="8718649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212675" y="3149054"/>
            <a:ext cx="3300841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 Margin</a:t>
            </a:r>
            <a:endParaRPr lang="en-US" sz="675" dirty="0"/>
          </a:p>
        </p:txBody>
      </p:sp>
      <p:sp>
        <p:nvSpPr>
          <p:cNvPr id="54" name="Text 52"/>
          <p:cNvSpPr/>
          <p:nvPr/>
        </p:nvSpPr>
        <p:spPr>
          <a:xfrm>
            <a:off x="3499107" y="3149054"/>
            <a:ext cx="132024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22.7%</a:t>
            </a:r>
            <a:endParaRPr lang="en-US" sz="675" dirty="0"/>
          </a:p>
        </p:txBody>
      </p:sp>
      <p:sp>
        <p:nvSpPr>
          <p:cNvPr id="55" name="Text 53"/>
          <p:cNvSpPr/>
          <p:nvPr/>
        </p:nvSpPr>
        <p:spPr>
          <a:xfrm>
            <a:off x="4869662" y="3149054"/>
            <a:ext cx="1320397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33.1%</a:t>
            </a:r>
            <a:endParaRPr lang="en-US" sz="675" dirty="0"/>
          </a:p>
        </p:txBody>
      </p:sp>
      <p:sp>
        <p:nvSpPr>
          <p:cNvPr id="56" name="Text 54"/>
          <p:cNvSpPr/>
          <p:nvPr/>
        </p:nvSpPr>
        <p:spPr>
          <a:xfrm>
            <a:off x="6240372" y="3149054"/>
            <a:ext cx="132024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30.2%</a:t>
            </a:r>
            <a:endParaRPr lang="en-US" sz="675" dirty="0"/>
          </a:p>
        </p:txBody>
      </p:sp>
      <p:sp>
        <p:nvSpPr>
          <p:cNvPr id="57" name="Text 55"/>
          <p:cNvSpPr/>
          <p:nvPr/>
        </p:nvSpPr>
        <p:spPr>
          <a:xfrm>
            <a:off x="7610927" y="3149054"/>
            <a:ext cx="1320397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20.9%</a:t>
            </a:r>
            <a:endParaRPr lang="en-US" sz="675" dirty="0"/>
          </a:p>
        </p:txBody>
      </p:sp>
      <p:sp>
        <p:nvSpPr>
          <p:cNvPr id="58" name="Shape 56"/>
          <p:cNvSpPr/>
          <p:nvPr/>
        </p:nvSpPr>
        <p:spPr>
          <a:xfrm>
            <a:off x="212675" y="3468142"/>
            <a:ext cx="8718649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7"/>
          <p:cNvSpPr/>
          <p:nvPr/>
        </p:nvSpPr>
        <p:spPr>
          <a:xfrm>
            <a:off x="212675" y="3330029"/>
            <a:ext cx="3300841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675" dirty="0"/>
          </a:p>
        </p:txBody>
      </p:sp>
      <p:sp>
        <p:nvSpPr>
          <p:cNvPr id="60" name="Text 58"/>
          <p:cNvSpPr/>
          <p:nvPr/>
        </p:nvSpPr>
        <p:spPr>
          <a:xfrm>
            <a:off x="3499107" y="3330029"/>
            <a:ext cx="132024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675" dirty="0"/>
          </a:p>
        </p:txBody>
      </p:sp>
      <p:sp>
        <p:nvSpPr>
          <p:cNvPr id="61" name="Text 59"/>
          <p:cNvSpPr/>
          <p:nvPr/>
        </p:nvSpPr>
        <p:spPr>
          <a:xfrm>
            <a:off x="4869662" y="3330029"/>
            <a:ext cx="1320397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675" dirty="0"/>
          </a:p>
        </p:txBody>
      </p:sp>
      <p:sp>
        <p:nvSpPr>
          <p:cNvPr id="62" name="Text 60"/>
          <p:cNvSpPr/>
          <p:nvPr/>
        </p:nvSpPr>
        <p:spPr>
          <a:xfrm>
            <a:off x="6240372" y="3330029"/>
            <a:ext cx="132024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675" dirty="0"/>
          </a:p>
        </p:txBody>
      </p:sp>
      <p:sp>
        <p:nvSpPr>
          <p:cNvPr id="63" name="Text 61"/>
          <p:cNvSpPr/>
          <p:nvPr/>
        </p:nvSpPr>
        <p:spPr>
          <a:xfrm>
            <a:off x="7610927" y="3330029"/>
            <a:ext cx="1320397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78.9%</a:t>
            </a:r>
            <a:endParaRPr lang="en-US" sz="675" dirty="0"/>
          </a:p>
        </p:txBody>
      </p:sp>
      <p:sp>
        <p:nvSpPr>
          <p:cNvPr id="64" name="Text 62"/>
          <p:cNvSpPr/>
          <p:nvPr/>
        </p:nvSpPr>
        <p:spPr>
          <a:xfrm>
            <a:off x="212675" y="3511004"/>
            <a:ext cx="3300841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Exports (EURM)</a:t>
            </a:r>
            <a:endParaRPr lang="en-US" sz="675" dirty="0"/>
          </a:p>
        </p:txBody>
      </p:sp>
      <p:sp>
        <p:nvSpPr>
          <p:cNvPr id="65" name="Text 63"/>
          <p:cNvSpPr/>
          <p:nvPr/>
        </p:nvSpPr>
        <p:spPr>
          <a:xfrm>
            <a:off x="3499107" y="3511004"/>
            <a:ext cx="132024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675" dirty="0"/>
          </a:p>
        </p:txBody>
      </p:sp>
      <p:sp>
        <p:nvSpPr>
          <p:cNvPr id="66" name="Text 64"/>
          <p:cNvSpPr/>
          <p:nvPr/>
        </p:nvSpPr>
        <p:spPr>
          <a:xfrm>
            <a:off x="4869662" y="3511004"/>
            <a:ext cx="1320397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675" dirty="0"/>
          </a:p>
        </p:txBody>
      </p:sp>
      <p:sp>
        <p:nvSpPr>
          <p:cNvPr id="67" name="Text 65"/>
          <p:cNvSpPr/>
          <p:nvPr/>
        </p:nvSpPr>
        <p:spPr>
          <a:xfrm>
            <a:off x="6240372" y="3511004"/>
            <a:ext cx="132024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675" dirty="0"/>
          </a:p>
        </p:txBody>
      </p:sp>
      <p:sp>
        <p:nvSpPr>
          <p:cNvPr id="68" name="Text 66"/>
          <p:cNvSpPr/>
          <p:nvPr/>
        </p:nvSpPr>
        <p:spPr>
          <a:xfrm>
            <a:off x="7610927" y="3511004"/>
            <a:ext cx="1320397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67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14.3</a:t>
            </a:r>
            <a:endParaRPr lang="en-US" sz="675" dirty="0"/>
          </a:p>
        </p:txBody>
      </p:sp>
      <p:sp>
        <p:nvSpPr>
          <p:cNvPr id="69" name="Text 67"/>
          <p:cNvSpPr/>
          <p:nvPr/>
        </p:nvSpPr>
        <p:spPr>
          <a:xfrm>
            <a:off x="76200" y="3780830"/>
            <a:ext cx="8991600" cy="911721"/>
          </a:xfrm>
          <a:prstGeom prst="roundRect">
            <a:avLst>
              <a:gd name="adj" fmla="val 4179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0" name="Text 68"/>
          <p:cNvSpPr/>
          <p:nvPr/>
        </p:nvSpPr>
        <p:spPr>
          <a:xfrm>
            <a:off x="253901" y="3882330"/>
            <a:ext cx="8808922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Company Profile</a:t>
            </a:r>
            <a:endParaRPr lang="en-US" sz="825" dirty="0"/>
          </a:p>
        </p:txBody>
      </p:sp>
      <p:sp>
        <p:nvSpPr>
          <p:cNvPr id="71" name="Text 69"/>
          <p:cNvSpPr/>
          <p:nvPr/>
        </p:nvSpPr>
        <p:spPr>
          <a:xfrm>
            <a:off x="253901" y="4047381"/>
            <a:ext cx="8636198" cy="1905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2" name="Text 70"/>
          <p:cNvSpPr/>
          <p:nvPr/>
        </p:nvSpPr>
        <p:spPr>
          <a:xfrm>
            <a:off x="253901" y="4142631"/>
            <a:ext cx="4229249" cy="4484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01600" indent="-101600" algn="l">
              <a:lnSpc>
                <a:spcPts val="911"/>
              </a:lnSpc>
              <a:spcAft>
                <a:spcPts val="400"/>
              </a:spcAft>
              <a:buClr>
                <a:srgbClr val="FFFFFF"/>
              </a:buClr>
              <a:buSzPct val="100000"/>
              <a:buChar char="■"/>
            </a:pPr>
            <a:r>
              <a:rPr lang="en-US" sz="6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Founded 1974,</a:t>
            </a:r>
            <a:r>
              <a:rPr lang="en-US" sz="6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HQ Grenoble, SAS with EUR5M capital</a:t>
            </a:r>
            <a:endParaRPr lang="en-US" sz="675" dirty="0"/>
          </a:p>
          <a:p>
            <a:pPr marL="101600" indent="-101600" algn="l">
              <a:lnSpc>
                <a:spcPts val="911"/>
              </a:lnSpc>
              <a:spcAft>
                <a:spcPts val="400"/>
              </a:spcAft>
              <a:buClr>
                <a:srgbClr val="FFFFFF"/>
              </a:buClr>
              <a:buSzPct val="100000"/>
              <a:buChar char="■"/>
            </a:pPr>
            <a:r>
              <a:rPr lang="en-US" sz="6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92-199 employees;</a:t>
            </a:r>
            <a:r>
              <a:rPr lang="en-US" sz="6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personnel costs EUR9.32M (6.4% of revenue)</a:t>
            </a:r>
            <a:endParaRPr lang="en-US" sz="675" dirty="0"/>
          </a:p>
          <a:p>
            <a:pPr marL="101600" indent="-101600" algn="l">
              <a:lnSpc>
                <a:spcPts val="911"/>
              </a:lnSpc>
              <a:spcAft>
                <a:spcPts val="400"/>
              </a:spcAft>
              <a:buClr>
                <a:srgbClr val="FFFFFF"/>
              </a:buClr>
              <a:buSzPct val="100000"/>
              <a:buChar char="■"/>
            </a:pPr>
            <a:r>
              <a:rPr lang="en-US" sz="6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Holding:</a:t>
            </a:r>
            <a:r>
              <a:rPr lang="en-US" sz="6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Glenat Entreprises et Developpement (EUR99M balance sheet)</a:t>
            </a:r>
            <a:endParaRPr lang="en-US" sz="675" dirty="0"/>
          </a:p>
        </p:txBody>
      </p:sp>
      <p:sp>
        <p:nvSpPr>
          <p:cNvPr id="73" name="Text 71"/>
          <p:cNvSpPr/>
          <p:nvPr/>
        </p:nvSpPr>
        <p:spPr>
          <a:xfrm>
            <a:off x="4660850" y="4142631"/>
            <a:ext cx="4229249" cy="2820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01600" indent="-101600" algn="l">
              <a:lnSpc>
                <a:spcPts val="911"/>
              </a:lnSpc>
              <a:spcAft>
                <a:spcPts val="400"/>
              </a:spcAft>
              <a:buClr>
                <a:srgbClr val="FFFFFF"/>
              </a:buClr>
              <a:buSzPct val="100000"/>
              <a:buChar char="■"/>
            </a:pPr>
            <a:r>
              <a:rPr lang="en-US" sz="6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franchises:</a:t>
            </a:r>
            <a:r>
              <a:rPr lang="en-US" sz="6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One Piece (51M+ copies), Dragon Ball (33M), Naruto (35M)</a:t>
            </a:r>
            <a:endParaRPr lang="en-US" sz="675" dirty="0"/>
          </a:p>
          <a:p>
            <a:pPr marL="101600" indent="-101600" algn="l">
              <a:lnSpc>
                <a:spcPts val="911"/>
              </a:lnSpc>
              <a:spcAft>
                <a:spcPts val="400"/>
              </a:spcAft>
              <a:buClr>
                <a:srgbClr val="FFFFFF"/>
              </a:buClr>
              <a:buSzPct val="100000"/>
              <a:buChar char="■"/>
            </a:pPr>
            <a:r>
              <a:rPr lang="en-US" sz="6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Catalog:</a:t>
            </a:r>
            <a:r>
              <a:rPr lang="en-US" sz="6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~200-300 manga titles; pioneered French manga with Akira (1990)</a:t>
            </a:r>
            <a:endParaRPr lang="en-US" sz="675" dirty="0"/>
          </a:p>
        </p:txBody>
      </p:sp>
      <p:sp>
        <p:nvSpPr>
          <p:cNvPr id="74" name="Text 72"/>
          <p:cNvSpPr/>
          <p:nvPr/>
        </p:nvSpPr>
        <p:spPr>
          <a:xfrm>
            <a:off x="76200" y="4905375"/>
            <a:ext cx="2755710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Pappers.fr (2023 filing), Societe.com, Glenat corporate records</a:t>
            </a:r>
            <a:endParaRPr lang="en-US" sz="675" dirty="0"/>
          </a:p>
        </p:txBody>
      </p:sp>
      <p:sp>
        <p:nvSpPr>
          <p:cNvPr id="75" name="Text 73"/>
          <p:cNvSpPr/>
          <p:nvPr/>
        </p:nvSpPr>
        <p:spPr>
          <a:xfrm>
            <a:off x="8707189" y="4905375"/>
            <a:ext cx="367823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Nexus | 6</a:t>
            </a:r>
            <a:endParaRPr lang="en-US" sz="67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" y="152400"/>
            <a:ext cx="9171432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Anime adaptations drive 2x+ manga sales uplift in France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76200" y="422225"/>
            <a:ext cx="9171432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400"/>
              </a:spcBef>
              <a:buNone/>
            </a:pPr>
            <a:r>
              <a:rPr lang="en-US" sz="82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Rights positioning emerges as the critical competitive moat for manga publishers</a:t>
            </a:r>
            <a:endParaRPr lang="en-US" sz="825" dirty="0"/>
          </a:p>
        </p:txBody>
      </p:sp>
      <p:sp>
        <p:nvSpPr>
          <p:cNvPr id="4" name="Text 2"/>
          <p:cNvSpPr/>
          <p:nvPr/>
        </p:nvSpPr>
        <p:spPr>
          <a:xfrm>
            <a:off x="76200" y="761851"/>
            <a:ext cx="8991600" cy="2309813"/>
          </a:xfrm>
          <a:prstGeom prst="rect">
            <a:avLst/>
          </a:prstGeom>
          <a:noFill/>
          <a:ln w="9525">
            <a:solidFill>
              <a:srgbClr val="DAE3F3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85725" y="771376"/>
            <a:ext cx="8972550" cy="266700"/>
          </a:xfrm>
          <a:prstGeom prst="rect">
            <a:avLst/>
          </a:prstGeom>
          <a:solidFill>
            <a:srgbClr val="DAE3F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263426" y="847576"/>
            <a:ext cx="8789491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evidence: anime-to-manga sales flywheel</a:t>
            </a:r>
            <a:endParaRPr lang="en-US" sz="825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12675" y="1114276"/>
          <a:ext cx="8718649" cy="1871661"/>
        </p:xfrm>
        <a:graphic>
          <a:graphicData uri="http://schemas.openxmlformats.org/drawingml/2006/table">
            <a:tbl>
              <a:tblPr/>
              <a:tblGrid>
                <a:gridCol w="2441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77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6276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675" b="1" dirty="0">
                          <a:solidFill>
                            <a:srgbClr val="1E3A5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Evidence area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675" b="1" dirty="0">
                          <a:solidFill>
                            <a:srgbClr val="1E3A5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Key finding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327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675" b="1" dirty="0">
                          <a:solidFill>
                            <a:srgbClr val="1E3A5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Demon Slayer print impact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76200" marB="7620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675" b="1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200,000+ copy first print runs</a:t>
                      </a:r>
                      <a:r>
                        <a:rPr lang="en-US" sz="675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in France following anime/film release, consistently in top 10 French manga sales 2021-2025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76200" marB="7620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56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675" b="1" dirty="0">
                          <a:solidFill>
                            <a:srgbClr val="1E3A5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Franchise saturation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76200" marB="7620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9525" cap="flat" cmpd="sng" algn="ctr">
                      <a:solidFill>
                        <a:srgbClr val="D0D0D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675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One Piece Film Red: </a:t>
                      </a:r>
                      <a:r>
                        <a:rPr lang="en-US" sz="675" b="1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972,774 theatrical tickets</a:t>
                      </a:r>
                      <a:r>
                        <a:rPr lang="en-US" sz="675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sold in France (Aug 2022), but saturated franchises show limited incremental manga uplift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76200" marB="7620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9525" cap="flat" cmpd="sng" algn="ctr">
                      <a:solidFill>
                        <a:srgbClr val="D0D0D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56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675" b="1" dirty="0">
                          <a:solidFill>
                            <a:srgbClr val="1E3A5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Culture Pass analysis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76200" marB="7620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9525" cap="flat" cmpd="sng" algn="ctr">
                      <a:solidFill>
                        <a:srgbClr val="D0D0D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675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Government stimulus accounted for only </a:t>
                      </a:r>
                      <a:r>
                        <a:rPr lang="en-US" sz="675" b="1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6% of 2021 volume surge;</a:t>
                      </a:r>
                      <a:r>
                        <a:rPr lang="en-US" sz="675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94% of growth attributed to anime-driven reader enthusiasm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76200" marB="7620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9525" cap="flat" cmpd="sng" algn="ctr">
                      <a:solidFill>
                        <a:srgbClr val="D0D0D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56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675" b="1" dirty="0">
                          <a:solidFill>
                            <a:srgbClr val="1E3A5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Fresh vs. concluded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76200" marB="7620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9525" cap="flat" cmpd="sng" algn="ctr">
                      <a:solidFill>
                        <a:srgbClr val="D0D0D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675" b="1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Fresh franchises</a:t>
                      </a:r>
                      <a:r>
                        <a:rPr lang="en-US" sz="675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(Demon Slayer, Spy x Family, Jujutsu Kaisen) show strongest sales uplift from anime; concluded series show diminishing returns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76200" marB="7620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9525" cap="flat" cmpd="sng" algn="ctr">
                      <a:solidFill>
                        <a:srgbClr val="D0D0D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56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675" b="1" dirty="0">
                          <a:solidFill>
                            <a:srgbClr val="1E3A5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Japan digital shift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76200" marB="7620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9525" cap="flat" cmpd="sng" algn="ctr">
                      <a:solidFill>
                        <a:srgbClr val="D0D0D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675" b="1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73% of manga sales now digital;</a:t>
                      </a:r>
                      <a:r>
                        <a:rPr lang="en-US" sz="675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Crunchyroll co-produces 200+ anime (20-25% of lineup), reshaping distribution economics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76200" marB="7620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9525" cap="flat" cmpd="sng" algn="ctr">
                      <a:solidFill>
                        <a:srgbClr val="D0D0D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80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675" b="1" dirty="0">
                          <a:solidFill>
                            <a:srgbClr val="1E3A5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Streaming licensing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76200" marB="7620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9525" cap="flat" cmpd="sng" algn="ctr">
                      <a:solidFill>
                        <a:srgbClr val="D0D0D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675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Minimum guarantees of </a:t>
                      </a:r>
                      <a:r>
                        <a:rPr lang="en-US" sz="675" b="1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$70K-$150K per territory</a:t>
                      </a:r>
                      <a:r>
                        <a:rPr lang="en-US" sz="675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for B-grade anime; major franchises command </a:t>
                      </a:r>
                      <a:r>
                        <a:rPr lang="en-US" sz="675" b="1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$5-25M</a:t>
                      </a:r>
                      <a:r>
                        <a:rPr lang="en-US" sz="675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multi-territory deals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76200" marB="7620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9525" cap="flat" cmpd="sng" algn="ctr">
                      <a:solidFill>
                        <a:srgbClr val="D0D0D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76200" y="3147864"/>
            <a:ext cx="8991600" cy="1222623"/>
          </a:xfrm>
          <a:prstGeom prst="roundRect">
            <a:avLst>
              <a:gd name="adj" fmla="val 3116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253901" y="3274814"/>
            <a:ext cx="8808922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Implication for the fund</a:t>
            </a:r>
            <a:endParaRPr lang="en-US" sz="825" dirty="0"/>
          </a:p>
        </p:txBody>
      </p:sp>
      <p:sp>
        <p:nvSpPr>
          <p:cNvPr id="10" name="Text 7"/>
          <p:cNvSpPr/>
          <p:nvPr/>
        </p:nvSpPr>
        <p:spPr>
          <a:xfrm>
            <a:off x="253901" y="3439864"/>
            <a:ext cx="8636198" cy="1905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8"/>
          <p:cNvSpPr/>
          <p:nvPr/>
        </p:nvSpPr>
        <p:spPr>
          <a:xfrm>
            <a:off x="253901" y="3535114"/>
            <a:ext cx="8636198" cy="708422"/>
          </a:xfrm>
          <a:prstGeom prst="rect">
            <a:avLst/>
          </a:prstGeom>
          <a:noFill/>
          <a:ln/>
        </p:spPr>
        <p:txBody>
          <a:bodyPr wrap="square" lIns="88900" tIns="0" rIns="0" bIns="0" rtlCol="0" anchor="t"/>
          <a:lstStyle/>
          <a:p>
            <a:pPr marL="101600" indent="-101600" algn="l">
              <a:lnSpc>
                <a:spcPts val="945"/>
              </a:lnSpc>
              <a:spcAft>
                <a:spcPts val="600"/>
              </a:spcAft>
              <a:buClr>
                <a:srgbClr val="FFFFFF"/>
              </a:buClr>
              <a:buSzPct val="100000"/>
              <a:buChar char="■"/>
            </a:pPr>
            <a:r>
              <a:rPr lang="en-US" sz="6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Rights positioning and franchise pipeline</a:t>
            </a:r>
            <a:r>
              <a:rPr lang="en-US" sz="6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are more valuable than current catalog size for long-term competitive advantage</a:t>
            </a:r>
            <a:endParaRPr lang="en-US" sz="675" dirty="0"/>
          </a:p>
          <a:p>
            <a:pPr marL="101600" indent="-101600" algn="l">
              <a:lnSpc>
                <a:spcPts val="945"/>
              </a:lnSpc>
              <a:spcAft>
                <a:spcPts val="600"/>
              </a:spcAft>
              <a:buClr>
                <a:srgbClr val="FFFFFF"/>
              </a:buClr>
              <a:buSzPct val="100000"/>
              <a:buChar char="■"/>
            </a:pPr>
            <a:r>
              <a:rPr lang="en-US" sz="6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Due diligence priority:</a:t>
            </a:r>
            <a:r>
              <a:rPr lang="en-US" sz="6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Glenat's rights tenure, renewal terms, and pipeline of upcoming anime adaptations for existing catalog titles</a:t>
            </a:r>
            <a:endParaRPr lang="en-US" sz="675" dirty="0"/>
          </a:p>
          <a:p>
            <a:pPr marL="101600" indent="-101600" algn="l">
              <a:lnSpc>
                <a:spcPts val="945"/>
              </a:lnSpc>
              <a:spcAft>
                <a:spcPts val="600"/>
              </a:spcAft>
              <a:buClr>
                <a:srgbClr val="FFFFFF"/>
              </a:buClr>
              <a:buSzPct val="100000"/>
              <a:buChar char="■"/>
            </a:pPr>
            <a:r>
              <a:rPr lang="en-US" sz="6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factor:</a:t>
            </a:r>
            <a:r>
              <a:rPr lang="en-US" sz="6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concluded franchises and saturated series provide limited incremental value from new anime content</a:t>
            </a:r>
            <a:endParaRPr lang="en-US" sz="675" dirty="0"/>
          </a:p>
          <a:p>
            <a:pPr marL="304800" lvl="2" indent="-101600" algn="l">
              <a:lnSpc>
                <a:spcPts val="945"/>
              </a:lnSpc>
              <a:spcAft>
                <a:spcPts val="600"/>
              </a:spcAft>
              <a:buClr>
                <a:srgbClr val="FFFFFF"/>
              </a:buClr>
              <a:buSzPct val="100000"/>
              <a:buChar char="–"/>
            </a:pPr>
            <a:r>
              <a:rPr lang="en-US" sz="6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question: what share of Glenat's catalog has active anime pipelines vs. dormant or concluded titles?</a:t>
            </a:r>
            <a:endParaRPr lang="en-US" sz="675" dirty="0"/>
          </a:p>
        </p:txBody>
      </p:sp>
      <p:sp>
        <p:nvSpPr>
          <p:cNvPr id="12" name="Text 9"/>
          <p:cNvSpPr/>
          <p:nvPr/>
        </p:nvSpPr>
        <p:spPr>
          <a:xfrm>
            <a:off x="76200" y="4905375"/>
            <a:ext cx="3163761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Sources: GfK France, Livres Hebdo, Crunchyroll investor data, industry interviews</a:t>
            </a:r>
            <a:endParaRPr lang="en-US" sz="675" dirty="0"/>
          </a:p>
        </p:txBody>
      </p:sp>
      <p:sp>
        <p:nvSpPr>
          <p:cNvPr id="13" name="Text 10"/>
          <p:cNvSpPr/>
          <p:nvPr/>
        </p:nvSpPr>
        <p:spPr>
          <a:xfrm>
            <a:off x="8707189" y="4905375"/>
            <a:ext cx="367823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Nexus | 7</a:t>
            </a:r>
            <a:endParaRPr lang="en-US" sz="67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" y="152400"/>
            <a:ext cx="9171432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levers target €8-12M EBITDA uplift across digital, licensing, and print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76200" y="422225"/>
            <a:ext cx="9171432" cy="1413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14"/>
              </a:lnSpc>
              <a:spcBef>
                <a:spcPts val="400"/>
              </a:spcBef>
              <a:buNone/>
            </a:pPr>
            <a:r>
              <a:rPr lang="en-US" sz="82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 creation plan: digital acceleration, licensing engine, and print economics optimization</a:t>
            </a:r>
            <a:endParaRPr lang="en-US" sz="825" dirty="0"/>
          </a:p>
        </p:txBody>
      </p:sp>
      <p:sp>
        <p:nvSpPr>
          <p:cNvPr id="4" name="Text 2"/>
          <p:cNvSpPr/>
          <p:nvPr/>
        </p:nvSpPr>
        <p:spPr>
          <a:xfrm>
            <a:off x="76200" y="761851"/>
            <a:ext cx="2895600" cy="3478411"/>
          </a:xfrm>
          <a:prstGeom prst="rect">
            <a:avLst/>
          </a:prstGeom>
          <a:noFill/>
          <a:ln w="9525">
            <a:solidFill>
              <a:srgbClr val="DAE3F3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85725" y="771376"/>
            <a:ext cx="2876550" cy="838051"/>
          </a:xfrm>
          <a:prstGeom prst="rect">
            <a:avLst/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238125" y="1022598"/>
            <a:ext cx="2623185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7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&amp; DTC Acceleration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238125" y="1221879"/>
            <a:ext cx="2623185" cy="136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73"/>
              </a:lnSpc>
              <a:spcBef>
                <a:spcPts val="400"/>
              </a:spcBef>
              <a:buNone/>
            </a:pPr>
            <a:r>
              <a:rPr lang="en-US" sz="825" b="1" dirty="0">
                <a:solidFill>
                  <a:srgbClr val="A8C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€3-5M EBITDA uplift</a:t>
            </a:r>
            <a:endParaRPr lang="en-US" sz="825" dirty="0"/>
          </a:p>
        </p:txBody>
      </p:sp>
      <p:sp>
        <p:nvSpPr>
          <p:cNvPr id="8" name="Text 6"/>
          <p:cNvSpPr/>
          <p:nvPr/>
        </p:nvSpPr>
        <p:spPr>
          <a:xfrm>
            <a:off x="238125" y="1761827"/>
            <a:ext cx="2571750" cy="19752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4460" indent="-124460" algn="l">
              <a:lnSpc>
                <a:spcPts val="1196"/>
              </a:lnSpc>
              <a:spcAft>
                <a:spcPts val="1200"/>
              </a:spcAft>
              <a:buClr>
                <a:srgbClr val="1E3A5F"/>
              </a:buClr>
              <a:buSzPct val="100000"/>
              <a:buChar char="■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France digital manga at ~2% penetration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vs 66-73% in Japan, representing massive untapped headroom for growth</a:t>
            </a:r>
            <a:endParaRPr lang="en-US" sz="825" dirty="0"/>
          </a:p>
          <a:p>
            <a:pPr marL="124460" indent="-124460" algn="l">
              <a:lnSpc>
                <a:spcPts val="1196"/>
              </a:lnSpc>
              <a:spcAft>
                <a:spcPts val="1200"/>
              </a:spcAft>
              <a:buClr>
                <a:srgbClr val="1E3A5F"/>
              </a:buClr>
              <a:buSzPct val="100000"/>
              <a:buChar char="■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Target: grow digital from ~2% to 10%+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of sales via simulpub releases and subscription models</a:t>
            </a:r>
            <a:endParaRPr lang="en-US" sz="825" dirty="0"/>
          </a:p>
          <a:p>
            <a:pPr marL="124460" indent="-124460" algn="l">
              <a:lnSpc>
                <a:spcPts val="1196"/>
              </a:lnSpc>
              <a:spcAft>
                <a:spcPts val="1200"/>
              </a:spcAft>
              <a:buClr>
                <a:srgbClr val="1E3A5F"/>
              </a:buClr>
              <a:buSzPct val="100000"/>
              <a:buChar char="■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gross margin 50-60%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vs 35-45% for print; eliminates 10-15% manufacturing and 5-8% logistics costs</a:t>
            </a:r>
            <a:endParaRPr lang="en-US" sz="825" dirty="0"/>
          </a:p>
          <a:p>
            <a:pPr marL="124460" indent="-124460" algn="l">
              <a:lnSpc>
                <a:spcPts val="1196"/>
              </a:lnSpc>
              <a:spcAft>
                <a:spcPts val="1200"/>
              </a:spcAft>
              <a:buClr>
                <a:srgbClr val="1E3A5F"/>
              </a:buClr>
              <a:buSzPct val="100000"/>
              <a:buChar char="■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margin improvement: 13-18 pp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on each unit of volume shifted from print to digital channel</a:t>
            </a:r>
            <a:endParaRPr lang="en-US" sz="825" dirty="0"/>
          </a:p>
        </p:txBody>
      </p:sp>
      <p:sp>
        <p:nvSpPr>
          <p:cNvPr id="9" name="Text 7"/>
          <p:cNvSpPr/>
          <p:nvPr/>
        </p:nvSpPr>
        <p:spPr>
          <a:xfrm>
            <a:off x="3124200" y="761851"/>
            <a:ext cx="2895600" cy="3478411"/>
          </a:xfrm>
          <a:prstGeom prst="rect">
            <a:avLst/>
          </a:prstGeom>
          <a:noFill/>
          <a:ln w="9525">
            <a:solidFill>
              <a:srgbClr val="DAE3F3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3133725" y="771376"/>
            <a:ext cx="2876550" cy="838051"/>
          </a:xfrm>
          <a:prstGeom prst="rect">
            <a:avLst/>
          </a:prstGeom>
          <a:solidFill>
            <a:srgbClr val="2E75B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3286125" y="1022598"/>
            <a:ext cx="2623185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7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Licensing / IP Engine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286125" y="1221879"/>
            <a:ext cx="2623185" cy="136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73"/>
              </a:lnSpc>
              <a:spcBef>
                <a:spcPts val="400"/>
              </a:spcBef>
              <a:buNone/>
            </a:pPr>
            <a:r>
              <a:rPr lang="en-US" sz="825" b="1" dirty="0">
                <a:solidFill>
                  <a:srgbClr val="D6E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€3-4M EBITDA uplift</a:t>
            </a:r>
            <a:endParaRPr lang="en-US" sz="825" dirty="0"/>
          </a:p>
        </p:txBody>
      </p:sp>
      <p:sp>
        <p:nvSpPr>
          <p:cNvPr id="13" name="Text 11"/>
          <p:cNvSpPr/>
          <p:nvPr/>
        </p:nvSpPr>
        <p:spPr>
          <a:xfrm>
            <a:off x="3286125" y="1761827"/>
            <a:ext cx="2571750" cy="21270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4460" indent="-124460" algn="l">
              <a:lnSpc>
                <a:spcPts val="1196"/>
              </a:lnSpc>
              <a:spcAft>
                <a:spcPts val="1200"/>
              </a:spcAft>
              <a:buClr>
                <a:srgbClr val="1E3A5F"/>
              </a:buClr>
              <a:buSzPct val="100000"/>
              <a:buChar char="■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Licensing EBITDA margins 40-60%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vs 10-20% for traditional publishing, with near-zero incremental cost base</a:t>
            </a:r>
            <a:endParaRPr lang="en-US" sz="825" dirty="0"/>
          </a:p>
          <a:p>
            <a:pPr marL="124460" indent="-124460" algn="l">
              <a:lnSpc>
                <a:spcPts val="1196"/>
              </a:lnSpc>
              <a:spcAft>
                <a:spcPts val="1200"/>
              </a:spcAft>
              <a:buClr>
                <a:srgbClr val="1E3A5F"/>
              </a:buClr>
              <a:buSzPct val="100000"/>
              <a:buChar char="■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dedicated rights function: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translation rights, audiobooks, games, collectibles, and merchandise</a:t>
            </a:r>
            <a:endParaRPr lang="en-US" sz="825" dirty="0"/>
          </a:p>
          <a:p>
            <a:pPr marL="124460" indent="-124460" algn="l">
              <a:lnSpc>
                <a:spcPts val="1196"/>
              </a:lnSpc>
              <a:spcAft>
                <a:spcPts val="1200"/>
              </a:spcAft>
              <a:buClr>
                <a:srgbClr val="1E3A5F"/>
              </a:buClr>
              <a:buSzPct val="100000"/>
              <a:buChar char="■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Benchmarks: Toei Animation 35-45%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licensing margin; Bandai Namco IP segment achieves 35-40% margin</a:t>
            </a:r>
            <a:endParaRPr lang="en-US" sz="825" dirty="0"/>
          </a:p>
          <a:p>
            <a:pPr marL="124460" indent="-124460" algn="l">
              <a:lnSpc>
                <a:spcPts val="1196"/>
              </a:lnSpc>
              <a:spcAft>
                <a:spcPts val="1200"/>
              </a:spcAft>
              <a:buClr>
                <a:srgbClr val="1E3A5F"/>
              </a:buClr>
              <a:buSzPct val="100000"/>
              <a:buChar char="■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Publisher licensing royalties: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85-95% gross margin on IP fees with minimal overhead required</a:t>
            </a:r>
            <a:endParaRPr lang="en-US" sz="825" dirty="0"/>
          </a:p>
        </p:txBody>
      </p:sp>
      <p:sp>
        <p:nvSpPr>
          <p:cNvPr id="14" name="Text 12"/>
          <p:cNvSpPr/>
          <p:nvPr/>
        </p:nvSpPr>
        <p:spPr>
          <a:xfrm>
            <a:off x="6172200" y="761851"/>
            <a:ext cx="2895600" cy="3478411"/>
          </a:xfrm>
          <a:prstGeom prst="rect">
            <a:avLst/>
          </a:prstGeom>
          <a:noFill/>
          <a:ln w="9525">
            <a:solidFill>
              <a:srgbClr val="DAE3F3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6181725" y="771376"/>
            <a:ext cx="2876550" cy="838051"/>
          </a:xfrm>
          <a:prstGeom prst="rect">
            <a:avLst/>
          </a:prstGeom>
          <a:solidFill>
            <a:srgbClr val="5B9B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6334125" y="1022598"/>
            <a:ext cx="2623185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7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Print &amp; Working Capital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334125" y="1221879"/>
            <a:ext cx="2623185" cy="136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73"/>
              </a:lnSpc>
              <a:spcBef>
                <a:spcPts val="400"/>
              </a:spcBef>
              <a:buNone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€2-3M EBITDA uplift</a:t>
            </a:r>
            <a:endParaRPr lang="en-US" sz="825" dirty="0"/>
          </a:p>
        </p:txBody>
      </p:sp>
      <p:sp>
        <p:nvSpPr>
          <p:cNvPr id="18" name="Text 16"/>
          <p:cNvSpPr/>
          <p:nvPr/>
        </p:nvSpPr>
        <p:spPr>
          <a:xfrm>
            <a:off x="6334125" y="1761827"/>
            <a:ext cx="2571750" cy="1823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4460" indent="-124460" algn="l">
              <a:lnSpc>
                <a:spcPts val="1196"/>
              </a:lnSpc>
              <a:spcAft>
                <a:spcPts val="1200"/>
              </a:spcAft>
              <a:buClr>
                <a:srgbClr val="1E3A5F"/>
              </a:buClr>
              <a:buSzPct val="100000"/>
              <a:buChar char="■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Returns rates at 20-40%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of printed volumes under French consignment system, destroying margin</a:t>
            </a:r>
            <a:endParaRPr lang="en-US" sz="825" dirty="0"/>
          </a:p>
          <a:p>
            <a:pPr marL="124460" indent="-124460" algn="l">
              <a:lnSpc>
                <a:spcPts val="1196"/>
              </a:lnSpc>
              <a:spcAft>
                <a:spcPts val="1200"/>
              </a:spcAft>
              <a:buClr>
                <a:srgbClr val="1E3A5F"/>
              </a:buClr>
              <a:buSzPct val="100000"/>
              <a:buChar char="■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Target: reduce returns by 5-10 pts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via advanced demand forecasting and print-on-demand integration</a:t>
            </a:r>
            <a:endParaRPr lang="en-US" sz="825" dirty="0"/>
          </a:p>
          <a:p>
            <a:pPr marL="124460" indent="-124460" algn="l">
              <a:lnSpc>
                <a:spcPts val="1196"/>
              </a:lnSpc>
              <a:spcAft>
                <a:spcPts val="1200"/>
              </a:spcAft>
              <a:buClr>
                <a:srgbClr val="1E3A5F"/>
              </a:buClr>
              <a:buSzPct val="100000"/>
              <a:buChar char="■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Retailer discount ~30-35%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in France vs 40% in US; favorable cost structure to preserve</a:t>
            </a:r>
            <a:endParaRPr lang="en-US" sz="825" dirty="0"/>
          </a:p>
          <a:p>
            <a:pPr marL="124460" indent="-124460" algn="l">
              <a:lnSpc>
                <a:spcPts val="1196"/>
              </a:lnSpc>
              <a:spcAft>
                <a:spcPts val="1200"/>
              </a:spcAft>
              <a:buClr>
                <a:srgbClr val="1E3A5F"/>
              </a:buClr>
              <a:buSzPct val="100000"/>
              <a:buChar char="■"/>
            </a:pPr>
            <a:r>
              <a:rPr lang="en-US" sz="825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 capital release: €3-5M</a:t>
            </a:r>
            <a:r>
              <a:rPr lang="en-US" sz="825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from improved inventory turns and reduced overprinting</a:t>
            </a:r>
            <a:endParaRPr lang="en-US" sz="825" dirty="0"/>
          </a:p>
        </p:txBody>
      </p:sp>
      <p:sp>
        <p:nvSpPr>
          <p:cNvPr id="19" name="Text 17"/>
          <p:cNvSpPr/>
          <p:nvPr/>
        </p:nvSpPr>
        <p:spPr>
          <a:xfrm>
            <a:off x="76200" y="4367213"/>
            <a:ext cx="8991600" cy="395288"/>
          </a:xfrm>
          <a:prstGeom prst="roundRect">
            <a:avLst>
              <a:gd name="adj" fmla="val 9639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253901" y="4494163"/>
            <a:ext cx="8636198" cy="1413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4460" indent="-124460" algn="l">
              <a:lnSpc>
                <a:spcPts val="1114"/>
              </a:lnSpc>
              <a:buClr>
                <a:srgbClr val="FFFFFF"/>
              </a:buClr>
              <a:buSzPct val="100000"/>
              <a:buChar char="■"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Combined target: €8-12M EBITDA uplift</a:t>
            </a: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through margin-accretive digital shift, high-margin IP monetization, and operational efficiency gains across the print value chain</a:t>
            </a:r>
            <a:endParaRPr lang="en-US" sz="825" dirty="0"/>
          </a:p>
        </p:txBody>
      </p:sp>
      <p:sp>
        <p:nvSpPr>
          <p:cNvPr id="21" name="Text 19"/>
          <p:cNvSpPr/>
          <p:nvPr/>
        </p:nvSpPr>
        <p:spPr>
          <a:xfrm>
            <a:off x="76200" y="4905375"/>
            <a:ext cx="4265712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Sources: Industry benchmarks, Toei Animation FY2024, Bandai Namco FY2024, publisher economics analysis</a:t>
            </a:r>
            <a:endParaRPr lang="en-US" sz="675" dirty="0"/>
          </a:p>
        </p:txBody>
      </p:sp>
      <p:sp>
        <p:nvSpPr>
          <p:cNvPr id="22" name="Text 20"/>
          <p:cNvSpPr/>
          <p:nvPr/>
        </p:nvSpPr>
        <p:spPr>
          <a:xfrm>
            <a:off x="8707189" y="4905375"/>
            <a:ext cx="367823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7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Nexus | 8</a:t>
            </a:r>
            <a:endParaRPr lang="en-US" sz="67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2491</Words>
  <Application>Microsoft Macintosh PowerPoint</Application>
  <PresentationFormat>On-screen Show (16:9)</PresentationFormat>
  <Paragraphs>329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cover-v1</dc:title>
  <dc:subject>PptxGenJS Presentation</dc:subject>
  <dc:creator>Claude Code</dc:creator>
  <cp:lastModifiedBy>Assem CHAMMAH</cp:lastModifiedBy>
  <cp:revision>2</cp:revision>
  <dcterms:created xsi:type="dcterms:W3CDTF">2026-02-12T21:46:06Z</dcterms:created>
  <dcterms:modified xsi:type="dcterms:W3CDTF">2026-02-12T22:07:40Z</dcterms:modified>
</cp:coreProperties>
</file>